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5" r:id="rId1"/>
  </p:sldMasterIdLst>
  <p:notesMasterIdLst>
    <p:notesMasterId r:id="rId13"/>
  </p:notesMasterIdLst>
  <p:handoutMasterIdLst>
    <p:handoutMasterId r:id="rId14"/>
  </p:handoutMasterIdLst>
  <p:sldIdLst>
    <p:sldId id="2076137852" r:id="rId2"/>
    <p:sldId id="2076137858" r:id="rId3"/>
    <p:sldId id="256" r:id="rId4"/>
    <p:sldId id="2076137862" r:id="rId5"/>
    <p:sldId id="2076137864" r:id="rId6"/>
    <p:sldId id="2076137865" r:id="rId7"/>
    <p:sldId id="2076137866" r:id="rId8"/>
    <p:sldId id="2076137860" r:id="rId9"/>
    <p:sldId id="2076137859" r:id="rId10"/>
    <p:sldId id="2076137861" r:id="rId11"/>
    <p:sldId id="2076137867" r:id="rId12"/>
  </p:sldIdLst>
  <p:sldSz cx="12190413" cy="6858000"/>
  <p:notesSz cx="6888163" cy="10020300"/>
  <p:custDataLst>
    <p:tags r:id="rId1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3">
          <p15:clr>
            <a:srgbClr val="A4A3A4"/>
          </p15:clr>
        </p15:guide>
        <p15:guide id="3" pos="619">
          <p15:clr>
            <a:srgbClr val="A4A3A4"/>
          </p15:clr>
        </p15:guide>
        <p15:guide id="15" orient="horz" pos="2478">
          <p15:clr>
            <a:srgbClr val="A4A3A4"/>
          </p15:clr>
        </p15:guide>
        <p15:guide id="16" orient="horz" pos="2704">
          <p15:clr>
            <a:srgbClr val="A4A3A4"/>
          </p15:clr>
        </p15:guide>
        <p15:guide id="17" orient="horz" pos="4110" userDrawn="1">
          <p15:clr>
            <a:srgbClr val="A4A3A4"/>
          </p15:clr>
        </p15:guide>
        <p15:guide id="18" orient="horz" pos="2592">
          <p15:clr>
            <a:srgbClr val="A4A3A4"/>
          </p15:clr>
        </p15:guide>
        <p15:guide id="19" pos="7422">
          <p15:clr>
            <a:srgbClr val="A4A3A4"/>
          </p15:clr>
        </p15:guide>
        <p15:guide id="20" pos="2149">
          <p15:clr>
            <a:srgbClr val="A4A3A4"/>
          </p15:clr>
        </p15:guide>
        <p15:guide id="21" pos="3908">
          <p15:clr>
            <a:srgbClr val="A4A3A4"/>
          </p15:clr>
        </p15:guide>
        <p15:guide id="22" pos="2376">
          <p15:clr>
            <a:srgbClr val="A4A3A4"/>
          </p15:clr>
        </p15:guide>
        <p15:guide id="23" pos="5666">
          <p15:clr>
            <a:srgbClr val="A4A3A4"/>
          </p15:clr>
        </p15:guide>
        <p15:guide id="24" pos="5894">
          <p15:clr>
            <a:srgbClr val="A4A3A4"/>
          </p15:clr>
        </p15:guide>
        <p15:guide id="25" pos="4134">
          <p15:clr>
            <a:srgbClr val="A4A3A4"/>
          </p15:clr>
        </p15:guide>
        <p15:guide id="26" pos="40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857">
          <p15:clr>
            <a:srgbClr val="A4A3A4"/>
          </p15:clr>
        </p15:guide>
        <p15:guide id="4" pos="19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713"/>
    <a:srgbClr val="00A5E2"/>
    <a:srgbClr val="E61A5D"/>
    <a:srgbClr val="FF3162"/>
    <a:srgbClr val="624963"/>
    <a:srgbClr val="D30F4B"/>
    <a:srgbClr val="0091DF"/>
    <a:srgbClr val="00617F"/>
    <a:srgbClr val="2B6640"/>
    <a:srgbClr val="66B5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02"/>
    <p:restoredTop sz="95510" autoAdjust="0"/>
  </p:normalViewPr>
  <p:slideViewPr>
    <p:cSldViewPr snapToGrid="0" snapToObjects="1" showGuides="1">
      <p:cViewPr>
        <p:scale>
          <a:sx n="100" d="100"/>
          <a:sy n="100" d="100"/>
        </p:scale>
        <p:origin x="144" y="448"/>
      </p:cViewPr>
      <p:guideLst>
        <p:guide orient="horz" pos="1093"/>
        <p:guide pos="619"/>
        <p:guide orient="horz" pos="2478"/>
        <p:guide orient="horz" pos="2704"/>
        <p:guide orient="horz" pos="4110"/>
        <p:guide orient="horz" pos="2592"/>
        <p:guide pos="7422"/>
        <p:guide pos="2149"/>
        <p:guide pos="3908"/>
        <p:guide pos="2376"/>
        <p:guide pos="5666"/>
        <p:guide pos="5894"/>
        <p:guide pos="4134"/>
        <p:guide pos="4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7" d="100"/>
          <a:sy n="147" d="100"/>
        </p:scale>
        <p:origin x="5104" y="208"/>
      </p:cViewPr>
      <p:guideLst>
        <p:guide orient="horz" pos="2880"/>
        <p:guide pos="2160"/>
        <p:guide orient="horz" pos="2857"/>
        <p:guide pos="19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82216" y="176715"/>
            <a:ext cx="5983605" cy="17856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63" indent="0">
              <a:defRPr sz="700"/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216864" y="10247862"/>
            <a:ext cx="492259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8/23/23</a:t>
            </a:fld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494926" y="10247862"/>
            <a:ext cx="5567925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63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175703" y="10247862"/>
            <a:ext cx="190528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6344694" y="198300"/>
            <a:ext cx="364430" cy="3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93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wmf"/><Relationship Id="rId1" Type="http://schemas.openxmlformats.org/officeDocument/2006/relationships/theme" Target="../theme/them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53988" y="617538"/>
            <a:ext cx="3292475" cy="1852612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vert="horz" lIns="87598" tIns="43799" rIns="87598" bIns="4379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192788" y="2938490"/>
            <a:ext cx="6506513" cy="646503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99933" y="183269"/>
            <a:ext cx="5900408" cy="185193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63" indent="0">
              <a:defRPr sz="700"/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157508" y="9658526"/>
            <a:ext cx="540250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8/23/23</a:t>
            </a:fld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4"/>
          </p:nvPr>
        </p:nvSpPr>
        <p:spPr bwMode="gray">
          <a:xfrm>
            <a:off x="547782" y="9658526"/>
            <a:ext cx="5465661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63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5"/>
          </p:nvPr>
        </p:nvSpPr>
        <p:spPr bwMode="gray">
          <a:xfrm>
            <a:off x="192834" y="9658526"/>
            <a:ext cx="208896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297893" y="205655"/>
            <a:ext cx="399865" cy="41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7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8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Bef>
        <a:spcPts val="300"/>
      </a:spcBef>
      <a:buFontTx/>
      <a:buBlip>
        <a:blip r:embed="rId3"/>
      </a:buBlip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Bef>
        <a:spcPts val="300"/>
      </a:spcBef>
      <a:buFontTx/>
      <a:buBlip>
        <a:blip r:embed="rId4"/>
      </a:buBlip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Bef>
        <a:spcPts val="300"/>
      </a:spcBef>
      <a:buFontTx/>
      <a:buBlip>
        <a:blip r:embed="rId5"/>
      </a:buBlip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E961D3E-2017-4A69-A1F0-83C9D6F39229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1" y="0"/>
            <a:ext cx="811495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3"/>
              <a:gd name="connsiteY0" fmla="*/ 0 h 6858000"/>
              <a:gd name="connsiteX1" fmla="*/ 8112573 w 8114953"/>
              <a:gd name="connsiteY1" fmla="*/ 0 h 6858000"/>
              <a:gd name="connsiteX2" fmla="*/ 8114953 w 8114953"/>
              <a:gd name="connsiteY2" fmla="*/ 6003673 h 6858000"/>
              <a:gd name="connsiteX3" fmla="*/ 3275459 w 8114953"/>
              <a:gd name="connsiteY3" fmla="*/ 6858000 h 6858000"/>
              <a:gd name="connsiteX4" fmla="*/ 0 w 8114953"/>
              <a:gd name="connsiteY4" fmla="*/ 6858000 h 6858000"/>
              <a:gd name="connsiteX5" fmla="*/ 1341581 w 811495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3" y="4090555"/>
                  <a:pt x="8114953" y="6003673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6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0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 &amp;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0282" y="1138299"/>
            <a:ext cx="1079943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B090336-3574-4482-9E56-DC34C593BA4E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2" y="3892749"/>
            <a:ext cx="5220000" cy="25920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719" y="3892749"/>
            <a:ext cx="5220000" cy="25920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4 (left)"/>
          <p:cNvSpPr>
            <a:spLocks noGrp="1"/>
          </p:cNvSpPr>
          <p:nvPr>
            <p:ph type="pic" sz="quarter" idx="16"/>
          </p:nvPr>
        </p:nvSpPr>
        <p:spPr bwMode="gray">
          <a:xfrm>
            <a:off x="980282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4 (right)"/>
          <p:cNvSpPr>
            <a:spLocks noGrp="1"/>
          </p:cNvSpPr>
          <p:nvPr>
            <p:ph type="pic" sz="quarter" idx="17"/>
          </p:nvPr>
        </p:nvSpPr>
        <p:spPr bwMode="gray">
          <a:xfrm>
            <a:off x="6559719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pic>
        <p:nvPicPr>
          <p:cNvPr id="13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B68B4B1-2D4B-4EA6-A689-0635EAB2B914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/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C720048-A546-4076-BE53-D46DA5FAF5E3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196018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7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A61387E-1BB8-4F6C-98D5-7DEE6930E633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219"/>
          <p:cNvGrpSpPr>
            <a:grpSpLocks noChangeAspect="1"/>
          </p:cNvGrpSpPr>
          <p:nvPr/>
        </p:nvGrpSpPr>
        <p:grpSpPr bwMode="black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0" name="Freeform 220"/>
            <p:cNvSpPr>
              <a:spLocks/>
            </p:cNvSpPr>
            <p:nvPr/>
          </p:nvSpPr>
          <p:spPr bwMode="black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1" name="Freeform 221"/>
            <p:cNvSpPr>
              <a:spLocks/>
            </p:cNvSpPr>
            <p:nvPr/>
          </p:nvSpPr>
          <p:spPr bwMode="black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2" name="Freeform 222"/>
            <p:cNvSpPr>
              <a:spLocks/>
            </p:cNvSpPr>
            <p:nvPr/>
          </p:nvSpPr>
          <p:spPr bwMode="black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3" name="Freeform 223"/>
            <p:cNvSpPr>
              <a:spLocks noEditPoints="1"/>
            </p:cNvSpPr>
            <p:nvPr/>
          </p:nvSpPr>
          <p:spPr bwMode="black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4" name="Freeform 224"/>
            <p:cNvSpPr>
              <a:spLocks noEditPoints="1"/>
            </p:cNvSpPr>
            <p:nvPr/>
          </p:nvSpPr>
          <p:spPr bwMode="black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5" name="Freeform 225"/>
            <p:cNvSpPr>
              <a:spLocks noEditPoints="1"/>
            </p:cNvSpPr>
            <p:nvPr/>
          </p:nvSpPr>
          <p:spPr bwMode="black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6" name="Freeform 226"/>
            <p:cNvSpPr>
              <a:spLocks noEditPoints="1"/>
            </p:cNvSpPr>
            <p:nvPr/>
          </p:nvSpPr>
          <p:spPr bwMode="black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7" name="Freeform 227"/>
            <p:cNvSpPr>
              <a:spLocks noEditPoints="1"/>
            </p:cNvSpPr>
            <p:nvPr/>
          </p:nvSpPr>
          <p:spPr bwMode="black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8" name="Freeform 228"/>
            <p:cNvSpPr>
              <a:spLocks noEditPoints="1"/>
            </p:cNvSpPr>
            <p:nvPr/>
          </p:nvSpPr>
          <p:spPr bwMode="black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9" name="Freeform 229"/>
            <p:cNvSpPr>
              <a:spLocks noEditPoints="1"/>
            </p:cNvSpPr>
            <p:nvPr/>
          </p:nvSpPr>
          <p:spPr bwMode="black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66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980282" y="551657"/>
            <a:ext cx="10800000" cy="5933094"/>
          </a:xfrm>
        </p:spPr>
        <p:txBody>
          <a:bodyPr anchor="ctr"/>
          <a:lstStyle>
            <a:lvl1pPr marL="0" indent="0" algn="l">
              <a:buNone/>
              <a:defRPr sz="6600">
                <a:solidFill>
                  <a:schemeClr val="tx2"/>
                </a:solidFill>
              </a:defRPr>
            </a:lvl1pPr>
            <a:lvl2pPr marL="0" indent="0" algn="l">
              <a:buNone/>
              <a:defRPr sz="6600">
                <a:solidFill>
                  <a:schemeClr val="tx2"/>
                </a:solidFill>
              </a:defRPr>
            </a:lvl2pPr>
            <a:lvl3pPr marL="0" indent="0" algn="l">
              <a:buNone/>
              <a:defRPr sz="6600">
                <a:solidFill>
                  <a:schemeClr val="tx2"/>
                </a:solidFill>
              </a:defRPr>
            </a:lvl3pPr>
            <a:lvl4pPr marL="0" indent="0" algn="l">
              <a:buNone/>
              <a:defRPr sz="6600">
                <a:solidFill>
                  <a:schemeClr val="tx2"/>
                </a:solidFill>
              </a:defRPr>
            </a:lvl4pPr>
            <a:lvl5pPr marL="0" indent="0" algn="l">
              <a:buNone/>
              <a:defRPr sz="6600">
                <a:solidFill>
                  <a:schemeClr val="tx2"/>
                </a:solidFill>
              </a:defRPr>
            </a:lvl5pPr>
            <a:lvl6pPr marL="0" indent="0" algn="l">
              <a:buNone/>
              <a:defRPr sz="6600">
                <a:solidFill>
                  <a:schemeClr val="tx2"/>
                </a:solidFill>
              </a:defRPr>
            </a:lvl6pPr>
            <a:lvl7pPr marL="0" indent="0" algn="l">
              <a:buNone/>
              <a:defRPr sz="6600">
                <a:solidFill>
                  <a:schemeClr val="tx2"/>
                </a:solidFill>
              </a:defRPr>
            </a:lvl7pPr>
            <a:lvl8pPr marL="0" indent="0" algn="l">
              <a:buNone/>
              <a:defRPr sz="6600">
                <a:solidFill>
                  <a:schemeClr val="tx2"/>
                </a:solidFill>
              </a:defRPr>
            </a:lvl8pPr>
            <a:lvl9pPr marL="0" indent="0" algn="l">
              <a:buNone/>
              <a:defRPr sz="6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8BBCD-48E2-4A77-9CAC-C13CFA3CD439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26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A9F251-00E3-4F9F-94D7-F1ECF3E46DD1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0413" cy="6858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5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2760">
                <a:srgbClr val="00617F"/>
              </a:gs>
              <a:gs pos="0">
                <a:srgbClr val="00617F"/>
              </a:gs>
              <a:gs pos="72000">
                <a:srgbClr val="10384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19" y="1732422"/>
            <a:ext cx="5381498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12AD388-8093-40D2-BB4C-3C62D093268C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19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2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2B6636"/>
              </a:gs>
              <a:gs pos="0">
                <a:srgbClr val="2B6636"/>
              </a:gs>
              <a:gs pos="72000">
                <a:srgbClr val="00442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1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6F1694-A7A5-44C5-BAEB-2D38ADEF60F7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624963"/>
              </a:gs>
              <a:gs pos="0">
                <a:srgbClr val="624963"/>
              </a:gs>
              <a:gs pos="72000">
                <a:srgbClr val="44324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0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C5365F-0D22-4A40-BAF1-B97DD4A728A2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rea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gray">
          <a:xfrm>
            <a:off x="982664" y="1735137"/>
            <a:ext cx="10800000" cy="4749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Please restrict your content to this area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F424CF2-1D27-4AB8-83D2-B9CB24FEC0B2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4"/>
          <p:cNvSpPr txBox="1">
            <a:spLocks/>
          </p:cNvSpPr>
          <p:nvPr/>
        </p:nvSpPr>
        <p:spPr bwMode="gray">
          <a:xfrm>
            <a:off x="981820" y="590935"/>
            <a:ext cx="10800000" cy="4550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Content area and guides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0"/>
            <a:ext cx="12190413" cy="6858002"/>
            <a:chOff x="0" y="0"/>
            <a:chExt cx="12190413" cy="6858002"/>
          </a:xfrm>
        </p:grpSpPr>
        <p:cxnSp>
          <p:nvCxnSpPr>
            <p:cNvPr id="10" name="Straight Connector 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>
              <a:off x="0" y="6484751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gray">
            <a:xfrm flipV="1">
              <a:off x="982664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gray">
            <a:xfrm flipV="1">
              <a:off x="117824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gray">
            <a:xfrm flipV="1">
              <a:off x="620395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gray">
            <a:xfrm flipV="1">
              <a:off x="656342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gray">
            <a:xfrm>
              <a:off x="0" y="393486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gray">
            <a:xfrm>
              <a:off x="0" y="4289945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gray">
            <a:xfrm flipV="1">
              <a:off x="3411538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gray">
            <a:xfrm flipV="1">
              <a:off x="3771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gray">
            <a:xfrm flipV="1">
              <a:off x="8992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gray">
            <a:xfrm flipV="1">
              <a:off x="93567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gray">
            <a:xfrm>
              <a:off x="98266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14,20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5.59</a:t>
              </a:r>
            </a:p>
            <a:p>
              <a:pPr algn="l"/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gray">
            <a:xfrm>
              <a:off x="3030538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7,45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2.93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377247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6,45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2.54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gray">
            <a:xfrm>
              <a:off x="582295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0,30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0.12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gray">
            <a:xfrm>
              <a:off x="6566371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1,30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0.51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861190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8,06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3.17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gray">
            <a:xfrm>
              <a:off x="9357295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9,06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3.57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 bwMode="gray">
            <a:xfrm>
              <a:off x="1139837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15,80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6.22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gray">
            <a:xfrm>
              <a:off x="11808730" y="1741637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4,70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1.85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gray">
            <a:xfrm>
              <a:off x="11808730" y="62442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>
                  <a:solidFill>
                    <a:schemeClr val="accent6"/>
                  </a:solidFill>
                </a:rPr>
                <a:t>8,49</a:t>
              </a:r>
              <a:endParaRPr lang="en-US" sz="800">
                <a:solidFill>
                  <a:schemeClr val="accent6"/>
                </a:solidFill>
              </a:endParaRP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3.34</a:t>
              </a:r>
            </a:p>
          </p:txBody>
        </p:sp>
        <p:sp>
          <p:nvSpPr>
            <p:cNvPr id="45" name="Rectangle 44"/>
            <p:cNvSpPr/>
            <p:nvPr/>
          </p:nvSpPr>
          <p:spPr bwMode="gray">
            <a:xfrm>
              <a:off x="11808730" y="42899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2,40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0.94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 bwMode="gray">
            <a:xfrm>
              <a:off x="11808730" y="369436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>
                  <a:solidFill>
                    <a:schemeClr val="accent6"/>
                  </a:solidFill>
                </a:rPr>
                <a:t>1,40</a:t>
              </a:r>
              <a:endParaRPr lang="en-US" sz="800">
                <a:solidFill>
                  <a:schemeClr val="accent6"/>
                </a:solidFill>
              </a:endParaRP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0.55</a:t>
              </a:r>
            </a:p>
          </p:txBody>
        </p:sp>
        <p:cxnSp>
          <p:nvCxnSpPr>
            <p:cNvPr id="43" name="Straight Connector 42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5"/>
            <p:cNvCxnSpPr/>
            <p:nvPr userDrawn="1"/>
          </p:nvCxnSpPr>
          <p:spPr bwMode="gray">
            <a:xfrm flipV="1">
              <a:off x="6380857" y="0"/>
              <a:ext cx="0" cy="685800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7"/>
            <p:cNvSpPr/>
            <p:nvPr userDrawn="1"/>
          </p:nvSpPr>
          <p:spPr bwMode="gray">
            <a:xfrm>
              <a:off x="6181724" y="26194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0,80</a:t>
              </a:r>
            </a:p>
          </p:txBody>
        </p:sp>
        <p:sp>
          <p:nvSpPr>
            <p:cNvPr id="51" name="Rectangle 37"/>
            <p:cNvSpPr/>
            <p:nvPr userDrawn="1"/>
          </p:nvSpPr>
          <p:spPr bwMode="gray">
            <a:xfrm>
              <a:off x="6360320" y="26194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600">
                  <a:solidFill>
                    <a:schemeClr val="tx2"/>
                  </a:solidFill>
                </a:rPr>
                <a:t>0.31</a:t>
              </a:r>
              <a:endParaRPr lang="en-US" sz="600">
                <a:solidFill>
                  <a:schemeClr val="tx2"/>
                </a:solidFill>
              </a:endParaRPr>
            </a:p>
          </p:txBody>
        </p:sp>
        <p:sp>
          <p:nvSpPr>
            <p:cNvPr id="53" name="Rectangle 37"/>
            <p:cNvSpPr/>
            <p:nvPr userDrawn="1"/>
          </p:nvSpPr>
          <p:spPr bwMode="gray">
            <a:xfrm>
              <a:off x="11965895" y="4006695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1,90</a:t>
              </a:r>
            </a:p>
          </p:txBody>
        </p:sp>
        <p:sp>
          <p:nvSpPr>
            <p:cNvPr id="55" name="Rectangle 37"/>
            <p:cNvSpPr/>
            <p:nvPr userDrawn="1"/>
          </p:nvSpPr>
          <p:spPr bwMode="gray">
            <a:xfrm>
              <a:off x="11956369" y="4129086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0.75</a:t>
              </a:r>
              <a:endParaRPr lang="en-US" sz="600">
                <a:solidFill>
                  <a:schemeClr val="tx2"/>
                </a:solidFill>
              </a:endParaRPr>
            </a:p>
          </p:txBody>
        </p:sp>
        <p:cxnSp>
          <p:nvCxnSpPr>
            <p:cNvPr id="57" name="Straight Connector 27"/>
            <p:cNvCxnSpPr/>
            <p:nvPr userDrawn="1"/>
          </p:nvCxnSpPr>
          <p:spPr bwMode="gray">
            <a:xfrm>
              <a:off x="0" y="4113076"/>
              <a:ext cx="1219041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17"/>
          <p:cNvSpPr/>
          <p:nvPr/>
        </p:nvSpPr>
        <p:spPr bwMode="gray">
          <a:xfrm>
            <a:off x="982664" y="1735137"/>
            <a:ext cx="10800000" cy="474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Please restrict your content to this area</a:t>
            </a:r>
          </a:p>
        </p:txBody>
      </p:sp>
      <p:pic>
        <p:nvPicPr>
          <p:cNvPr id="60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99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D98615B-93A3-4074-9525-901C8ADEC3E3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1" y="0"/>
            <a:ext cx="811257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6001292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257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2572" y="4088174"/>
                  <a:pt x="8112572" y="600129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9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0413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0413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2"/>
            <a:ext cx="12190413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309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309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56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1991C37-D7B8-40BA-88C1-D4BFDEF336AF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2" y="0"/>
            <a:ext cx="8114954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4"/>
              <a:gd name="connsiteY0" fmla="*/ 0 h 6858000"/>
              <a:gd name="connsiteX1" fmla="*/ 8112573 w 8114954"/>
              <a:gd name="connsiteY1" fmla="*/ 0 h 6858000"/>
              <a:gd name="connsiteX2" fmla="*/ 8114954 w 8114954"/>
              <a:gd name="connsiteY2" fmla="*/ 6003672 h 6858000"/>
              <a:gd name="connsiteX3" fmla="*/ 3275459 w 8114954"/>
              <a:gd name="connsiteY3" fmla="*/ 6858000 h 6858000"/>
              <a:gd name="connsiteX4" fmla="*/ 0 w 8114954"/>
              <a:gd name="connsiteY4" fmla="*/ 6858000 h 6858000"/>
              <a:gd name="connsiteX5" fmla="*/ 1341581 w 811495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4" y="4090554"/>
                  <a:pt x="8114954" y="600367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1976765" y="403540"/>
            <a:ext cx="9624002" cy="86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 bwMode="gray">
          <a:xfrm>
            <a:off x="2005337" y="1843721"/>
            <a:ext cx="4680000" cy="4641030"/>
          </a:xfrm>
        </p:spPr>
        <p:txBody>
          <a:bodyPr/>
          <a:lstStyle>
            <a:lvl1pPr marL="270000" indent="-270000">
              <a:spcBef>
                <a:spcPts val="1800"/>
              </a:spcBef>
              <a:spcAft>
                <a:spcPts val="0"/>
              </a:spcAft>
              <a:buFontTx/>
              <a:buBlip>
                <a:blip r:embed="rId2"/>
              </a:buBlip>
              <a:defRPr sz="2000"/>
            </a:lvl1pPr>
            <a:lvl2pPr marL="54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3"/>
              </a:buBlip>
              <a:defRPr sz="2000"/>
            </a:lvl2pPr>
            <a:lvl3pPr marL="81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4"/>
              </a:buBlip>
              <a:defRPr sz="2000"/>
            </a:lvl3pPr>
            <a:lvl4pPr marL="108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5"/>
              </a:buBlip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  <a:lvl6pPr>
              <a:spcBef>
                <a:spcPts val="600"/>
              </a:spcBef>
              <a:spcAft>
                <a:spcPts val="0"/>
              </a:spcAft>
              <a:defRPr sz="2000"/>
            </a:lvl6pPr>
            <a:lvl7pPr>
              <a:spcBef>
                <a:spcPts val="600"/>
              </a:spcBef>
              <a:spcAft>
                <a:spcPts val="0"/>
              </a:spcAft>
              <a:defRPr sz="2000"/>
            </a:lvl7pPr>
            <a:lvl8pPr>
              <a:spcBef>
                <a:spcPts val="600"/>
              </a:spcBef>
              <a:spcAft>
                <a:spcPts val="0"/>
              </a:spcAft>
              <a:defRPr sz="2000"/>
            </a:lvl8pPr>
            <a:lvl9pPr>
              <a:spcBef>
                <a:spcPts val="600"/>
              </a:spcBef>
              <a:spcAft>
                <a:spcPts val="0"/>
              </a:spcAft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80DD8D9-8C15-4D0C-A706-33EA0AF80C1C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5710665" cy="108000"/>
          </a:xfrm>
        </p:spPr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95843" y="6617933"/>
            <a:ext cx="392326" cy="108000"/>
          </a:xfrm>
        </p:spPr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31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804236" y="1"/>
            <a:ext cx="4386177" cy="6858000"/>
            <a:chOff x="7804236" y="1"/>
            <a:chExt cx="4386177" cy="6858000"/>
          </a:xfrm>
        </p:grpSpPr>
        <p:sp>
          <p:nvSpPr>
            <p:cNvPr id="19" name="Freeform 6"/>
            <p:cNvSpPr>
              <a:spLocks/>
            </p:cNvSpPr>
            <p:nvPr userDrawn="1"/>
          </p:nvSpPr>
          <p:spPr bwMode="black">
            <a:xfrm>
              <a:off x="7804236" y="1"/>
              <a:ext cx="2489310" cy="6858000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8456276" y="1408976"/>
              <a:ext cx="3734137" cy="5449024"/>
            </a:xfrm>
            <a:custGeom>
              <a:avLst/>
              <a:gdLst>
                <a:gd name="T0" fmla="*/ 0 w 2785"/>
                <a:gd name="T1" fmla="*/ 4064 h 4064"/>
                <a:gd name="T2" fmla="*/ 11 w 2785"/>
                <a:gd name="T3" fmla="*/ 4064 h 4064"/>
                <a:gd name="T4" fmla="*/ 2785 w 2785"/>
                <a:gd name="T5" fmla="*/ 17 h 4064"/>
                <a:gd name="T6" fmla="*/ 2785 w 2785"/>
                <a:gd name="T7" fmla="*/ 0 h 4064"/>
                <a:gd name="T8" fmla="*/ 0 w 2785"/>
                <a:gd name="T9" fmla="*/ 4064 h 4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4064">
                  <a:moveTo>
                    <a:pt x="0" y="4064"/>
                  </a:moveTo>
                  <a:lnTo>
                    <a:pt x="11" y="4064"/>
                  </a:lnTo>
                  <a:lnTo>
                    <a:pt x="2785" y="17"/>
                  </a:lnTo>
                  <a:lnTo>
                    <a:pt x="2785" y="0"/>
                  </a:lnTo>
                  <a:lnTo>
                    <a:pt x="0" y="4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296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invGray">
          <a:xfrm>
            <a:off x="0" y="0"/>
            <a:ext cx="2104575" cy="6861175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1175"/>
              <a:gd name="connsiteX1" fmla="*/ 2104575 w 2104575"/>
              <a:gd name="connsiteY1" fmla="*/ 0 h 6861175"/>
              <a:gd name="connsiteX2" fmla="*/ 650732 w 2104575"/>
              <a:gd name="connsiteY2" fmla="*/ 6861175 h 6861175"/>
              <a:gd name="connsiteX3" fmla="*/ 0 w 2104575"/>
              <a:gd name="connsiteY3" fmla="*/ 6858000 h 6861175"/>
              <a:gd name="connsiteX4" fmla="*/ 0 w 2104575"/>
              <a:gd name="connsiteY4" fmla="*/ 0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1175">
                <a:moveTo>
                  <a:pt x="0" y="0"/>
                </a:moveTo>
                <a:lnTo>
                  <a:pt x="2104575" y="0"/>
                </a:lnTo>
                <a:lnTo>
                  <a:pt x="650732" y="68611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61A5D"/>
              </a:gs>
              <a:gs pos="50000">
                <a:srgbClr val="E61A5D"/>
              </a:gs>
              <a:gs pos="84000">
                <a:srgbClr val="E61A5D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CC5A74C-9A29-479C-818D-2A977904881E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6846097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809949" y="1473902"/>
            <a:ext cx="4140000" cy="1440753"/>
          </a:xfrm>
        </p:spPr>
        <p:txBody>
          <a:bodyPr anchor="b"/>
          <a:lstStyle>
            <a:lvl1pPr algn="r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 bwMode="black">
          <a:xfrm>
            <a:off x="4710111" y="1"/>
            <a:ext cx="2593510" cy="6858000"/>
            <a:chOff x="4710111" y="1"/>
            <a:chExt cx="2593510" cy="6858000"/>
          </a:xfrm>
        </p:grpSpPr>
        <p:sp>
          <p:nvSpPr>
            <p:cNvPr id="50" name="Freeform 6"/>
            <p:cNvSpPr>
              <a:spLocks/>
            </p:cNvSpPr>
            <p:nvPr userDrawn="1"/>
          </p:nvSpPr>
          <p:spPr bwMode="black">
            <a:xfrm>
              <a:off x="4710111" y="1"/>
              <a:ext cx="2393982" cy="6858000"/>
            </a:xfrm>
            <a:custGeom>
              <a:avLst/>
              <a:gdLst>
                <a:gd name="T0" fmla="*/ 9 w 1781"/>
                <a:gd name="T1" fmla="*/ 5102 h 5102"/>
                <a:gd name="T2" fmla="*/ 1781 w 1781"/>
                <a:gd name="T3" fmla="*/ 0 h 5102"/>
                <a:gd name="T4" fmla="*/ 1770 w 1781"/>
                <a:gd name="T5" fmla="*/ 0 h 5102"/>
                <a:gd name="T6" fmla="*/ 0 w 1781"/>
                <a:gd name="T7" fmla="*/ 5102 h 5102"/>
                <a:gd name="T8" fmla="*/ 9 w 1781"/>
                <a:gd name="T9" fmla="*/ 5102 h 5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1" h="5102">
                  <a:moveTo>
                    <a:pt x="9" y="5102"/>
                  </a:moveTo>
                  <a:lnTo>
                    <a:pt x="1781" y="0"/>
                  </a:lnTo>
                  <a:lnTo>
                    <a:pt x="1770" y="0"/>
                  </a:lnTo>
                  <a:lnTo>
                    <a:pt x="0" y="5102"/>
                  </a:lnTo>
                  <a:lnTo>
                    <a:pt x="9" y="5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black">
            <a:xfrm>
              <a:off x="5945695" y="2"/>
              <a:ext cx="1357926" cy="6857998"/>
            </a:xfrm>
            <a:custGeom>
              <a:avLst/>
              <a:gdLst>
                <a:gd name="T0" fmla="*/ 9 w 1013"/>
                <a:gd name="T1" fmla="*/ 5116 h 5116"/>
                <a:gd name="T2" fmla="*/ 1013 w 1013"/>
                <a:gd name="T3" fmla="*/ 0 h 5116"/>
                <a:gd name="T4" fmla="*/ 1004 w 1013"/>
                <a:gd name="T5" fmla="*/ 0 h 5116"/>
                <a:gd name="T6" fmla="*/ 0 w 1013"/>
                <a:gd name="T7" fmla="*/ 5116 h 5116"/>
                <a:gd name="T8" fmla="*/ 9 w 1013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3" h="5116">
                  <a:moveTo>
                    <a:pt x="9" y="5116"/>
                  </a:moveTo>
                  <a:lnTo>
                    <a:pt x="1013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297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 bwMode="black">
          <a:xfrm>
            <a:off x="5739926" y="0"/>
            <a:ext cx="6450487" cy="6858000"/>
            <a:chOff x="-7368753" y="-1854009"/>
            <a:chExt cx="6299342" cy="6697306"/>
          </a:xfrm>
        </p:grpSpPr>
        <p:sp>
          <p:nvSpPr>
            <p:cNvPr id="37" name="Freeform 6"/>
            <p:cNvSpPr>
              <a:spLocks/>
            </p:cNvSpPr>
            <p:nvPr userDrawn="1"/>
          </p:nvSpPr>
          <p:spPr bwMode="black">
            <a:xfrm>
              <a:off x="-3543591" y="1231517"/>
              <a:ext cx="2474180" cy="3611780"/>
            </a:xfrm>
            <a:custGeom>
              <a:avLst/>
              <a:gdLst>
                <a:gd name="T0" fmla="*/ 0 w 1890"/>
                <a:gd name="T1" fmla="*/ 2759 h 2759"/>
                <a:gd name="T2" fmla="*/ 12 w 1890"/>
                <a:gd name="T3" fmla="*/ 2759 h 2759"/>
                <a:gd name="T4" fmla="*/ 1890 w 1890"/>
                <a:gd name="T5" fmla="*/ 17 h 2759"/>
                <a:gd name="T6" fmla="*/ 1890 w 1890"/>
                <a:gd name="T7" fmla="*/ 0 h 2759"/>
                <a:gd name="T8" fmla="*/ 0 w 1890"/>
                <a:gd name="T9" fmla="*/ 2759 h 2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0" h="2759">
                  <a:moveTo>
                    <a:pt x="0" y="2759"/>
                  </a:moveTo>
                  <a:lnTo>
                    <a:pt x="12" y="2759"/>
                  </a:lnTo>
                  <a:lnTo>
                    <a:pt x="1890" y="17"/>
                  </a:lnTo>
                  <a:lnTo>
                    <a:pt x="1890" y="0"/>
                  </a:lnTo>
                  <a:lnTo>
                    <a:pt x="0" y="2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black">
            <a:xfrm>
              <a:off x="-7368753" y="-1854009"/>
              <a:ext cx="1327417" cy="6697305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7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7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</p:grpSp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A5E2"/>
              </a:gs>
              <a:gs pos="50000">
                <a:srgbClr val="00A5E2"/>
              </a:gs>
              <a:gs pos="84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678387" y="2989333"/>
            <a:ext cx="4500000" cy="1440753"/>
          </a:xfrm>
        </p:spPr>
        <p:txBody>
          <a:bodyPr anchor="t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B76B4EF-2A14-4D28-8AC4-A7A29E84AE5A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1902190" y="2134650"/>
            <a:ext cx="4500000" cy="720000"/>
          </a:xfrm>
        </p:spPr>
        <p:txBody>
          <a:bodyPr anchor="b"/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9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4C713"/>
              </a:gs>
              <a:gs pos="50000">
                <a:srgbClr val="74C713"/>
              </a:gs>
              <a:gs pos="84000">
                <a:srgbClr val="74C713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54344" y="1462158"/>
            <a:ext cx="4500000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59E7F32-63D3-4B8E-BA4E-FEB4D3802B07}" type="datetime1">
              <a:rPr lang="en-US" smtClean="0"/>
              <a:t>8/23/23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55681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3"/>
                </a:solidFill>
              </a:defRPr>
            </a:lvl1pPr>
            <a:lvl2pPr marL="0" indent="0" algn="l">
              <a:buNone/>
              <a:defRPr sz="2400" b="1">
                <a:solidFill>
                  <a:schemeClr val="accent3"/>
                </a:solidFill>
              </a:defRPr>
            </a:lvl2pPr>
            <a:lvl3pPr marL="0" indent="0" algn="l">
              <a:buNone/>
              <a:defRPr sz="2400" b="1">
                <a:solidFill>
                  <a:schemeClr val="accent3"/>
                </a:solidFill>
              </a:defRPr>
            </a:lvl3pPr>
            <a:lvl4pPr marL="0" indent="0" algn="l">
              <a:buNone/>
              <a:defRPr sz="2400" b="1">
                <a:solidFill>
                  <a:schemeClr val="accent3"/>
                </a:solidFill>
              </a:defRPr>
            </a:lvl4pPr>
            <a:lvl5pPr marL="0" indent="0" algn="l">
              <a:buNone/>
              <a:defRPr sz="2400" b="1">
                <a:solidFill>
                  <a:schemeClr val="accent3"/>
                </a:solidFill>
              </a:defRPr>
            </a:lvl5pPr>
            <a:lvl6pPr marL="0" indent="0" algn="l">
              <a:buNone/>
              <a:defRPr sz="2400" b="1">
                <a:solidFill>
                  <a:schemeClr val="accent3"/>
                </a:solidFill>
              </a:defRPr>
            </a:lvl6pPr>
            <a:lvl7pPr marL="0" indent="0" algn="l">
              <a:buNone/>
              <a:defRPr sz="2400" b="1">
                <a:solidFill>
                  <a:schemeClr val="accent3"/>
                </a:solidFill>
              </a:defRPr>
            </a:lvl7pPr>
            <a:lvl8pPr marL="0" indent="0" algn="l">
              <a:buNone/>
              <a:defRPr sz="2400" b="1">
                <a:solidFill>
                  <a:schemeClr val="accent3"/>
                </a:solidFill>
              </a:defRPr>
            </a:lvl8pPr>
            <a:lvl9pPr marL="0" indent="0" algn="l">
              <a:buNone/>
              <a:defRPr sz="2400" b="1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 bwMode="black">
          <a:xfrm>
            <a:off x="759608" y="1"/>
            <a:ext cx="4148849" cy="6858000"/>
            <a:chOff x="-13927138" y="-1074738"/>
            <a:chExt cx="4913313" cy="8121651"/>
          </a:xfrm>
          <a:solidFill>
            <a:schemeClr val="bg1"/>
          </a:solidFill>
        </p:grpSpPr>
        <p:sp>
          <p:nvSpPr>
            <p:cNvPr id="26" name="Freeform 6"/>
            <p:cNvSpPr>
              <a:spLocks/>
            </p:cNvSpPr>
            <p:nvPr userDrawn="1"/>
          </p:nvSpPr>
          <p:spPr bwMode="black">
            <a:xfrm>
              <a:off x="-13927138" y="-1074738"/>
              <a:ext cx="2947988" cy="8121651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black">
            <a:xfrm>
              <a:off x="-10623550" y="-1074738"/>
              <a:ext cx="1609725" cy="8121651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4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6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3DC1B64-82C6-419B-AFC6-9BE3282B9C48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281" y="1732751"/>
            <a:ext cx="10800000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9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7782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F54373-AC91-4B19-BEB9-4946564EAB25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3" y="1732750"/>
            <a:ext cx="5220000" cy="475200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603" y="1732750"/>
            <a:ext cx="5220000" cy="4752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80281" y="1732751"/>
            <a:ext cx="10800000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1121231" y="6617933"/>
            <a:ext cx="48895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700">
                <a:noFill/>
              </a:defRPr>
            </a:lvl1pPr>
            <a:lvl2pPr marL="1588" indent="0" algn="r">
              <a:defRPr sz="700">
                <a:noFill/>
              </a:defRPr>
            </a:lvl2pPr>
            <a:lvl3pPr marL="0" indent="0" algn="r">
              <a:defRPr sz="700">
                <a:noFill/>
              </a:defRPr>
            </a:lvl3pPr>
            <a:lvl4pPr marL="0" indent="0" algn="r">
              <a:tabLst/>
              <a:defRPr sz="700">
                <a:noFill/>
              </a:defRPr>
            </a:lvl4pPr>
            <a:lvl5pPr marL="0" indent="0" algn="r">
              <a:defRPr sz="700">
                <a:noFill/>
              </a:defRPr>
            </a:lvl5pPr>
            <a:lvl6pPr marL="0" indent="0" algn="r">
              <a:defRPr sz="700">
                <a:noFill/>
              </a:defRPr>
            </a:lvl6pPr>
            <a:lvl7pPr marL="0" indent="0" algn="r">
              <a:defRPr sz="700">
                <a:noFill/>
              </a:defRPr>
            </a:lvl7pPr>
            <a:lvl8pPr marL="0" indent="0" algn="r">
              <a:defRPr sz="700">
                <a:noFill/>
              </a:defRPr>
            </a:lvl8pPr>
            <a:lvl9pPr marL="0" indent="0" algn="r">
              <a:defRPr sz="700">
                <a:noFill/>
              </a:defRPr>
            </a:lvl9pPr>
          </a:lstStyle>
          <a:p>
            <a:fld id="{6623EC14-F0B7-4B94-AEF4-E0E73AC727D0}" type="datetime1">
              <a:rPr lang="en-US" smtClean="0"/>
              <a:t>8/23/23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700">
                <a:solidFill>
                  <a:schemeClr val="accent1"/>
                </a:solidFill>
              </a:defRPr>
            </a:lvl1pPr>
            <a:lvl2pPr marL="0" indent="0">
              <a:defRPr sz="700">
                <a:solidFill>
                  <a:schemeClr val="accent1"/>
                </a:solidFill>
              </a:defRPr>
            </a:lvl2pPr>
            <a:lvl3pPr marL="0" indent="0">
              <a:defRPr sz="700">
                <a:solidFill>
                  <a:schemeClr val="accent1"/>
                </a:solidFill>
              </a:defRPr>
            </a:lvl3pPr>
            <a:lvl4pPr marL="0" indent="0">
              <a:defRPr sz="700">
                <a:solidFill>
                  <a:schemeClr val="accent1"/>
                </a:solidFill>
              </a:defRPr>
            </a:lvl4pPr>
            <a:lvl5pPr marL="0" indent="0">
              <a:defRPr sz="700">
                <a:solidFill>
                  <a:schemeClr val="accent1"/>
                </a:solidFill>
              </a:defRPr>
            </a:lvl5pPr>
            <a:lvl6pPr marL="0" indent="0">
              <a:tabLst/>
              <a:defRPr sz="700">
                <a:solidFill>
                  <a:schemeClr val="accent1"/>
                </a:solidFill>
              </a:defRPr>
            </a:lvl6pPr>
            <a:lvl7pPr marL="0" indent="0">
              <a:tabLst/>
              <a:defRPr sz="700">
                <a:solidFill>
                  <a:schemeClr val="accent1"/>
                </a:solidFill>
              </a:defRPr>
            </a:lvl7pPr>
            <a:lvl8pPr marL="0" indent="0">
              <a:defRPr sz="700">
                <a:solidFill>
                  <a:schemeClr val="accent1"/>
                </a:solidFill>
              </a:defRPr>
            </a:lvl8pPr>
            <a:lvl9pPr marL="0" indent="0">
              <a:defRPr sz="700">
                <a:solidFill>
                  <a:schemeClr val="accent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43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-242339457,&quot;Placement&quot;:&quot;Footer&quot;}">
            <a:extLst>
              <a:ext uri="{FF2B5EF4-FFF2-40B4-BE49-F238E27FC236}">
                <a16:creationId xmlns:a16="http://schemas.microsoft.com/office/drawing/2014/main" id="{201897BA-B9E7-4572-8B5B-6C922FDD1893}"/>
              </a:ext>
            </a:extLst>
          </p:cNvPr>
          <p:cNvSpPr txBox="1"/>
          <p:nvPr userDrawn="1"/>
        </p:nvSpPr>
        <p:spPr bwMode="gray">
          <a:xfrm>
            <a:off x="10317297" y="6390570"/>
            <a:ext cx="1873115" cy="4674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de-DE" sz="2200">
                <a:solidFill>
                  <a:srgbClr val="FF8939"/>
                </a:solidFill>
                <a:latin typeface="Calibri" panose="020F0502020204030204" pitchFamily="34" charset="0"/>
              </a:rPr>
              <a:t>RESTRICTED</a:t>
            </a:r>
            <a:endParaRPr lang="de-DE" sz="2200" err="1">
              <a:solidFill>
                <a:srgbClr val="FF893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56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  <p:sldLayoutId id="2147484131" r:id="rId16"/>
    <p:sldLayoutId id="2147484132" r:id="rId17"/>
    <p:sldLayoutId id="2147484133" r:id="rId18"/>
    <p:sldLayoutId id="2147484134" r:id="rId19"/>
    <p:sldLayoutId id="214748413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94" userDrawn="1">
          <p15:clr>
            <a:srgbClr val="F26B43"/>
          </p15:clr>
        </p15:guide>
        <p15:guide id="2" pos="3908" userDrawn="1">
          <p15:clr>
            <a:srgbClr val="F26B43"/>
          </p15:clr>
        </p15:guide>
        <p15:guide id="3" pos="4134" userDrawn="1">
          <p15:clr>
            <a:srgbClr val="F26B43"/>
          </p15:clr>
        </p15:guide>
        <p15:guide id="6" pos="7422" userDrawn="1">
          <p15:clr>
            <a:srgbClr val="F26B43"/>
          </p15:clr>
        </p15:guide>
        <p15:guide id="7" pos="2376" userDrawn="1">
          <p15:clr>
            <a:srgbClr val="F26B43"/>
          </p15:clr>
        </p15:guide>
        <p15:guide id="8" pos="2150" userDrawn="1">
          <p15:clr>
            <a:srgbClr val="F26B43"/>
          </p15:clr>
        </p15:guide>
        <p15:guide id="9" pos="619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2592" userDrawn="1">
          <p15:clr>
            <a:srgbClr val="F26B43"/>
          </p15:clr>
        </p15:guide>
        <p15:guide id="12" orient="horz" pos="4086" userDrawn="1">
          <p15:clr>
            <a:srgbClr val="F26B43"/>
          </p15:clr>
        </p15:guide>
        <p15:guide id="13" pos="5894" userDrawn="1">
          <p15:clr>
            <a:srgbClr val="F26B43"/>
          </p15:clr>
        </p15:guide>
        <p15:guide id="14" pos="5666" userDrawn="1">
          <p15:clr>
            <a:srgbClr val="F26B43"/>
          </p15:clr>
        </p15:guide>
        <p15:guide id="15" pos="4020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rchallengedlife.streamlit.app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 anchor="b">
            <a:normAutofit/>
          </a:bodyPr>
          <a:lstStyle/>
          <a:p>
            <a:r>
              <a:rPr lang="de-DE" dirty="0"/>
              <a:t>Berlin 42, Bayer Challenges</a:t>
            </a:r>
          </a:p>
        </p:txBody>
      </p:sp>
      <p:sp>
        <p:nvSpPr>
          <p:cNvPr id="33" name="Date Placeholder 3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33B6ABE-B43A-3D4A-B762-5BF9A0F4F9E8}" type="datetime5">
              <a:rPr kumimoji="0" lang="de-DE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Arial Unicode MS"/>
                <a:cs typeface="Arial"/>
              </a:rPr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23-08-23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50" name="Footer Placeholder 2">
            <a:extLst>
              <a:ext uri="{FF2B5EF4-FFF2-40B4-BE49-F238E27FC236}">
                <a16:creationId xmlns:a16="http://schemas.microsoft.com/office/drawing/2014/main" id="{9E3BA621-C16C-43D9-B5C2-47F3E99B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noFill/>
                <a:effectLst/>
                <a:uLnTx/>
                <a:uFillTx/>
                <a:latin typeface="Arial"/>
                <a:ea typeface="Arial Unicode MS"/>
                <a:cs typeface="Arial"/>
              </a:rPr>
              <a:t>/// VERBAL IDENTITY  /// Structure &amp; Content</a:t>
            </a:r>
          </a:p>
        </p:txBody>
      </p:sp>
      <p:sp>
        <p:nvSpPr>
          <p:cNvPr id="52" name="Slide Number Placeholder 3">
            <a:extLst>
              <a:ext uri="{FF2B5EF4-FFF2-40B4-BE49-F238E27FC236}">
                <a16:creationId xmlns:a16="http://schemas.microsoft.com/office/drawing/2014/main" id="{06B21AF4-B920-4232-BE48-7C1631F6E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Arial Unicode MS"/>
                <a:cs typeface="Arial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716079" y="2709000"/>
            <a:ext cx="3912365" cy="1440000"/>
          </a:xfrm>
        </p:spPr>
        <p:txBody>
          <a:bodyPr anchor="t">
            <a:normAutofit fontScale="90000"/>
          </a:bodyPr>
          <a:lstStyle/>
          <a:p>
            <a: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Project D: TEAM LIFE</a:t>
            </a:r>
            <a:b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b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de-DE" sz="2700" dirty="0" err="1"/>
              <a:t>Breast</a:t>
            </a:r>
            <a:r>
              <a:rPr lang="de-DE" sz="2700" dirty="0"/>
              <a:t> Cancer Data </a:t>
            </a:r>
            <a:r>
              <a:rPr lang="de-DE" sz="2700" dirty="0" err="1"/>
              <a:t>visualised</a:t>
            </a:r>
            <a:r>
              <a:rPr lang="de-DE" sz="2700" dirty="0"/>
              <a:t> in an App</a:t>
            </a:r>
            <a:endParaRPr lang="de-DE" sz="27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709560" y="4395501"/>
            <a:ext cx="2915519" cy="10800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ZA" sz="1600" b="0"/>
              <a:t>28</a:t>
            </a:r>
            <a:r>
              <a:rPr lang="en-ZA" sz="1600" b="0" baseline="30000"/>
              <a:t>th</a:t>
            </a:r>
            <a:r>
              <a:rPr lang="en-ZA" sz="1600" b="0"/>
              <a:t> August 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4294967295"/>
          </p:nvPr>
        </p:nvSpPr>
        <p:spPr>
          <a:xfrm>
            <a:off x="0" y="6618288"/>
            <a:ext cx="8639175" cy="10795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noFill/>
                <a:effectLst/>
                <a:uLnTx/>
                <a:uFillTx/>
                <a:latin typeface="Arial"/>
                <a:ea typeface="Arial Unicode MS"/>
                <a:cs typeface="Arial"/>
              </a:rPr>
              <a:t>/// VERBAL IDENTITY  /// Structure &amp; Content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618288"/>
            <a:ext cx="393700" cy="1079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Arial Unicode MS"/>
                <a:cs typeface="Arial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pic>
        <p:nvPicPr>
          <p:cNvPr id="2052" name="Picture 4" descr="Digital skills for the future: Volkswagen and CARIAD fund the new ...">
            <a:extLst>
              <a:ext uri="{FF2B5EF4-FFF2-40B4-BE49-F238E27FC236}">
                <a16:creationId xmlns:a16="http://schemas.microsoft.com/office/drawing/2014/main" id="{AE98251E-4C08-0F43-A9B2-188B1669E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6" r="21161"/>
          <a:stretch/>
        </p:blipFill>
        <p:spPr bwMode="auto">
          <a:xfrm>
            <a:off x="1858776" y="717558"/>
            <a:ext cx="962306" cy="68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Placeholder 9" descr="A pink ribbon with text&#10;&#10;Description automatically generated">
            <a:extLst>
              <a:ext uri="{FF2B5EF4-FFF2-40B4-BE49-F238E27FC236}">
                <a16:creationId xmlns:a16="http://schemas.microsoft.com/office/drawing/2014/main" id="{0738A1FC-AE39-E8DE-5EDC-D2B2A259B5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3557" b="355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6547458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D4FD1-9825-296B-7041-FEB5E0E4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3CA4F-DD54-AD1E-39BA-2A75227D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A627AA2-378A-FD43-F91D-F95CB042A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962" y="586734"/>
            <a:ext cx="11648908" cy="566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00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5A7FB668-6C76-5636-6884-06CF62D9E21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PT" dirty="0"/>
              <a:t>Our details – keep in touch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C8CDB4F-47D4-D5A2-D8B3-79B90520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11</a:t>
            </a:fld>
            <a:endParaRPr lang="en-US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145503C-AC35-5BED-8F87-CDDEF4034F71}"/>
              </a:ext>
            </a:extLst>
          </p:cNvPr>
          <p:cNvSpPr txBox="1"/>
          <p:nvPr/>
        </p:nvSpPr>
        <p:spPr bwMode="gray">
          <a:xfrm>
            <a:off x="1424068" y="2526788"/>
            <a:ext cx="9342275" cy="29546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e-DE" sz="9600" dirty="0" err="1"/>
              <a:t>Our</a:t>
            </a:r>
            <a:r>
              <a:rPr lang="de-DE" sz="9600" dirty="0"/>
              <a:t> </a:t>
            </a:r>
            <a:r>
              <a:rPr lang="de-DE" sz="9600" dirty="0" err="1"/>
              <a:t>Github</a:t>
            </a:r>
            <a:r>
              <a:rPr lang="de-DE" sz="9600" dirty="0"/>
              <a:t> QR code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8319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PT" dirty="0"/>
              <a:t>Who we are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2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pic>
        <p:nvPicPr>
          <p:cNvPr id="11" name="Picture 10" descr="A person smiling at camera&#10;&#10;Description automatically generated">
            <a:extLst>
              <a:ext uri="{FF2B5EF4-FFF2-40B4-BE49-F238E27FC236}">
                <a16:creationId xmlns:a16="http://schemas.microsoft.com/office/drawing/2014/main" id="{C7C477C8-678B-91CD-20BC-FBF51785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33" t="14876" r="30962" b="31443"/>
          <a:stretch/>
        </p:blipFill>
        <p:spPr>
          <a:xfrm>
            <a:off x="317189" y="1667621"/>
            <a:ext cx="2679281" cy="2520000"/>
          </a:xfrm>
          <a:prstGeom prst="rect">
            <a:avLst/>
          </a:prstGeom>
        </p:spPr>
      </p:pic>
      <p:pic>
        <p:nvPicPr>
          <p:cNvPr id="13" name="Picture 12" descr="A person in a green sweater&#10;&#10;Description automatically generated">
            <a:extLst>
              <a:ext uri="{FF2B5EF4-FFF2-40B4-BE49-F238E27FC236}">
                <a16:creationId xmlns:a16="http://schemas.microsoft.com/office/drawing/2014/main" id="{5815409B-77FA-F704-9CD0-735FED942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21" t="10824" r="28463" b="31953"/>
          <a:stretch/>
        </p:blipFill>
        <p:spPr>
          <a:xfrm>
            <a:off x="3098912" y="1673587"/>
            <a:ext cx="2880000" cy="2537143"/>
          </a:xfrm>
          <a:prstGeom prst="rect">
            <a:avLst/>
          </a:prstGeom>
        </p:spPr>
      </p:pic>
      <p:pic>
        <p:nvPicPr>
          <p:cNvPr id="15" name="Picture 14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5801AA9C-61DE-BEB8-644B-6A0073F0F2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95" t="30759" r="30948" b="26811"/>
          <a:stretch/>
        </p:blipFill>
        <p:spPr>
          <a:xfrm>
            <a:off x="6137168" y="1667621"/>
            <a:ext cx="2763113" cy="2537143"/>
          </a:xfrm>
          <a:prstGeom prst="rect">
            <a:avLst/>
          </a:prstGeom>
        </p:spPr>
      </p:pic>
      <p:pic>
        <p:nvPicPr>
          <p:cNvPr id="17" name="Picture 16" descr="A person smiling at camera&#10;&#10;Description automatically generated">
            <a:extLst>
              <a:ext uri="{FF2B5EF4-FFF2-40B4-BE49-F238E27FC236}">
                <a16:creationId xmlns:a16="http://schemas.microsoft.com/office/drawing/2014/main" id="{416F5BC8-0349-6523-A424-925C2A103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67" t="25434" r="29291" b="23256"/>
          <a:stretch/>
        </p:blipFill>
        <p:spPr>
          <a:xfrm>
            <a:off x="9002723" y="1667620"/>
            <a:ext cx="2880000" cy="25050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1103DB-1FF6-1717-BF9C-4E93FCB2161A}"/>
              </a:ext>
            </a:extLst>
          </p:cNvPr>
          <p:cNvSpPr txBox="1"/>
          <p:nvPr/>
        </p:nvSpPr>
        <p:spPr bwMode="gray">
          <a:xfrm>
            <a:off x="5975797" y="52159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0FC7C7-B1CC-0284-77DA-1D5D34006A66}"/>
              </a:ext>
            </a:extLst>
          </p:cNvPr>
          <p:cNvSpPr txBox="1"/>
          <p:nvPr/>
        </p:nvSpPr>
        <p:spPr bwMode="gray">
          <a:xfrm>
            <a:off x="317189" y="4463566"/>
            <a:ext cx="2679281" cy="450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Karen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E19481-7882-B56B-D836-93EB69EFF00F}"/>
              </a:ext>
            </a:extLst>
          </p:cNvPr>
          <p:cNvSpPr txBox="1"/>
          <p:nvPr/>
        </p:nvSpPr>
        <p:spPr bwMode="gray">
          <a:xfrm>
            <a:off x="9132869" y="4405121"/>
            <a:ext cx="2740355" cy="450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Vanessa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8C1AD-12A6-AD8C-9FF0-E1C26A532310}"/>
              </a:ext>
            </a:extLst>
          </p:cNvPr>
          <p:cNvSpPr txBox="1"/>
          <p:nvPr/>
        </p:nvSpPr>
        <p:spPr bwMode="gray">
          <a:xfrm>
            <a:off x="6211501" y="4405121"/>
            <a:ext cx="2688780" cy="450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Max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56E32-04D2-EFE3-EDB1-FB4BAF3A7A38}"/>
              </a:ext>
            </a:extLst>
          </p:cNvPr>
          <p:cNvSpPr txBox="1"/>
          <p:nvPr/>
        </p:nvSpPr>
        <p:spPr bwMode="gray">
          <a:xfrm>
            <a:off x="3098913" y="4405122"/>
            <a:ext cx="2880000" cy="4507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Mohammad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2EC81B-950F-0B81-47C9-50CE652C3CD1}"/>
              </a:ext>
            </a:extLst>
          </p:cNvPr>
          <p:cNvSpPr txBox="1"/>
          <p:nvPr/>
        </p:nvSpPr>
        <p:spPr bwMode="gray">
          <a:xfrm>
            <a:off x="2936383" y="83712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</p:spTree>
    <p:extLst>
      <p:ext uri="{BB962C8B-B14F-4D97-AF65-F5344CB8AC3E}">
        <p14:creationId xmlns:p14="http://schemas.microsoft.com/office/powerpoint/2010/main" val="71357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8DBB1AA-02AC-452B-B65C-BB0EAB338A77}"/>
              </a:ext>
            </a:extLst>
          </p:cNvPr>
          <p:cNvGrpSpPr/>
          <p:nvPr/>
        </p:nvGrpSpPr>
        <p:grpSpPr>
          <a:xfrm>
            <a:off x="658888" y="4703118"/>
            <a:ext cx="2495154" cy="1555650"/>
            <a:chOff x="666630" y="4488936"/>
            <a:chExt cx="2495479" cy="1555860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6C2576D2-A0C9-4F3B-9768-23D4B16B69CC}"/>
                </a:ext>
              </a:extLst>
            </p:cNvPr>
            <p:cNvSpPr txBox="1"/>
            <p:nvPr/>
          </p:nvSpPr>
          <p:spPr>
            <a:xfrm>
              <a:off x="666630" y="4488936"/>
              <a:ext cx="2495479" cy="9788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 err="1">
                  <a:cs typeface="Arial" pitchFamily="34" charset="0"/>
                </a:rPr>
                <a:t>Preperation</a:t>
              </a:r>
              <a:endParaRPr lang="en-US" altLang="ko-KR" sz="1200" b="1" dirty="0">
                <a:cs typeface="Arial" pitchFamily="34" charset="0"/>
              </a:endParaRPr>
            </a:p>
            <a:p>
              <a:pPr>
                <a:lnSpc>
                  <a:spcPct val="80000"/>
                </a:lnSpc>
              </a:pPr>
              <a:endParaRPr lang="en-US" altLang="ko-KR" sz="1200" b="1" dirty="0">
                <a:cs typeface="Arial" pitchFamily="34" charset="0"/>
              </a:endParaRPr>
            </a:p>
            <a:p>
              <a:pPr>
                <a:lnSpc>
                  <a:spcPct val="80000"/>
                </a:lnSpc>
              </a:pPr>
              <a:endParaRPr lang="en-US" altLang="ko-KR" sz="1200" b="1" dirty="0">
                <a:cs typeface="Arial" pitchFamily="34" charset="0"/>
              </a:endParaRPr>
            </a:p>
            <a:p>
              <a:pPr marL="171450" indent="-171450">
                <a:lnSpc>
                  <a:spcPct val="80000"/>
                </a:lnSpc>
                <a:buFont typeface="Wingdings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Create environment for python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200" dirty="0">
                  <a:cs typeface="Arial" pitchFamily="34" charset="0"/>
                </a:rPr>
                <a:t>and machine learning on our computers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DC52C5AE-E627-4309-B8EF-49957B73DF89}"/>
                </a:ext>
              </a:extLst>
            </p:cNvPr>
            <p:cNvSpPr txBox="1"/>
            <p:nvPr/>
          </p:nvSpPr>
          <p:spPr>
            <a:xfrm>
              <a:off x="666630" y="5804730"/>
              <a:ext cx="2495479" cy="2400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3C4BCC6-38D8-42AF-8A65-6479C6165CD1}"/>
                </a:ext>
              </a:extLst>
            </p:cNvPr>
            <p:cNvSpPr txBox="1"/>
            <p:nvPr/>
          </p:nvSpPr>
          <p:spPr>
            <a:xfrm>
              <a:off x="666630" y="5557009"/>
              <a:ext cx="2495479" cy="2400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32D0A02-2AE3-463E-8D2D-E56926B99113}"/>
              </a:ext>
            </a:extLst>
          </p:cNvPr>
          <p:cNvGrpSpPr/>
          <p:nvPr/>
        </p:nvGrpSpPr>
        <p:grpSpPr>
          <a:xfrm>
            <a:off x="2794815" y="1679600"/>
            <a:ext cx="2495154" cy="1623035"/>
            <a:chOff x="666630" y="5061551"/>
            <a:chExt cx="2495479" cy="648109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FA00927-88AE-4561-AC46-6463EAF40ACA}"/>
                </a:ext>
              </a:extLst>
            </p:cNvPr>
            <p:cNvSpPr txBox="1"/>
            <p:nvPr/>
          </p:nvSpPr>
          <p:spPr>
            <a:xfrm>
              <a:off x="666630" y="5061551"/>
              <a:ext cx="2495479" cy="2400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>
                  <a:cs typeface="Arial" pitchFamily="34" charset="0"/>
                </a:rPr>
                <a:t>Explore the Dataset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756C5A6D-FCC1-4601-ADC4-AA4FADD1EF73}"/>
                </a:ext>
              </a:extLst>
            </p:cNvPr>
            <p:cNvSpPr txBox="1"/>
            <p:nvPr/>
          </p:nvSpPr>
          <p:spPr>
            <a:xfrm>
              <a:off x="666630" y="5259842"/>
              <a:ext cx="2495479" cy="4498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Learn python, pandas, and </a:t>
              </a:r>
              <a:r>
                <a:rPr lang="en-US" altLang="ko-KR" sz="1200" dirty="0" err="1">
                  <a:cs typeface="Arial" pitchFamily="34" charset="0"/>
                </a:rPr>
                <a:t>jupyter</a:t>
              </a:r>
              <a:r>
                <a:rPr lang="en-US" altLang="ko-KR" sz="1200" dirty="0">
                  <a:cs typeface="Arial" pitchFamily="34" charset="0"/>
                </a:rPr>
                <a:t> notebook</a:t>
              </a:r>
            </a:p>
            <a:p>
              <a:pPr>
                <a:lnSpc>
                  <a:spcPct val="80000"/>
                </a:lnSpc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Explore different graphs</a:t>
              </a:r>
            </a:p>
            <a:p>
              <a:pPr>
                <a:lnSpc>
                  <a:spcPct val="80000"/>
                </a:lnSpc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Perform Exploratory Data Analysis (EDA)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A1E270D-7007-427E-8E52-F96F698C510D}"/>
              </a:ext>
            </a:extLst>
          </p:cNvPr>
          <p:cNvGrpSpPr/>
          <p:nvPr/>
        </p:nvGrpSpPr>
        <p:grpSpPr>
          <a:xfrm>
            <a:off x="5052488" y="4669105"/>
            <a:ext cx="2495154" cy="1589643"/>
            <a:chOff x="666630" y="5083933"/>
            <a:chExt cx="2495479" cy="600416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218CA871-C017-4649-B41C-44CA725700D1}"/>
                </a:ext>
              </a:extLst>
            </p:cNvPr>
            <p:cNvSpPr txBox="1"/>
            <p:nvPr/>
          </p:nvSpPr>
          <p:spPr>
            <a:xfrm>
              <a:off x="666630" y="5083933"/>
              <a:ext cx="2495479" cy="1473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>
                  <a:cs typeface="Arial" pitchFamily="34" charset="0"/>
                </a:rPr>
                <a:t>Create a </a:t>
              </a:r>
              <a:r>
                <a:rPr lang="en-US" altLang="ko-KR" sz="1200" b="1" dirty="0" err="1">
                  <a:cs typeface="Arial" pitchFamily="34" charset="0"/>
                </a:rPr>
                <a:t>Streamlit</a:t>
              </a:r>
              <a:r>
                <a:rPr lang="en-US" altLang="ko-KR" sz="1200" b="1" dirty="0">
                  <a:cs typeface="Arial" pitchFamily="34" charset="0"/>
                </a:rPr>
                <a:t> Dashboard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E757A609-ED1E-4032-99A3-1C9CB3ECF884}"/>
                </a:ext>
              </a:extLst>
            </p:cNvPr>
            <p:cNvSpPr txBox="1"/>
            <p:nvPr/>
          </p:nvSpPr>
          <p:spPr>
            <a:xfrm>
              <a:off x="666630" y="5174262"/>
              <a:ext cx="2495479" cy="5100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Learn how to use </a:t>
              </a:r>
              <a:r>
                <a:rPr lang="en-US" altLang="ko-KR" sz="1200" dirty="0" err="1">
                  <a:cs typeface="Arial" pitchFamily="34" charset="0"/>
                </a:rPr>
                <a:t>Streamlit</a:t>
              </a: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Explore and train </a:t>
              </a:r>
              <a:r>
                <a:rPr lang="en-US" altLang="ko-KR" sz="1200" dirty="0" err="1">
                  <a:cs typeface="Arial" pitchFamily="34" charset="0"/>
                </a:rPr>
                <a:t>pandasAI</a:t>
              </a:r>
              <a:r>
                <a:rPr lang="en-US" altLang="ko-KR" sz="1200" dirty="0">
                  <a:cs typeface="Arial" pitchFamily="34" charset="0"/>
                </a:rPr>
                <a:t> and </a:t>
              </a:r>
              <a:r>
                <a:rPr lang="en-US" altLang="ko-KR" sz="1200" dirty="0" err="1">
                  <a:cs typeface="Arial" pitchFamily="34" charset="0"/>
                </a:rPr>
                <a:t>OpenAI</a:t>
              </a:r>
              <a:r>
                <a:rPr lang="en-US" altLang="ko-KR" sz="1200" dirty="0">
                  <a:cs typeface="Arial" pitchFamily="34" charset="0"/>
                </a:rPr>
                <a:t> for our dashboard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A64D44C-3928-4A3C-8CA8-5F1B34F9AC42}"/>
              </a:ext>
            </a:extLst>
          </p:cNvPr>
          <p:cNvGrpSpPr/>
          <p:nvPr/>
        </p:nvGrpSpPr>
        <p:grpSpPr>
          <a:xfrm>
            <a:off x="7188415" y="1701684"/>
            <a:ext cx="2495154" cy="1944401"/>
            <a:chOff x="666630" y="5109699"/>
            <a:chExt cx="2495479" cy="62438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1D2FB1A-E943-4D01-B4EA-52782BB61986}"/>
                </a:ext>
              </a:extLst>
            </p:cNvPr>
            <p:cNvSpPr txBox="1"/>
            <p:nvPr/>
          </p:nvSpPr>
          <p:spPr>
            <a:xfrm>
              <a:off x="666630" y="5109699"/>
              <a:ext cx="2495479" cy="2400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>
                  <a:cs typeface="Arial" pitchFamily="34" charset="0"/>
                </a:rPr>
                <a:t>Machine Learning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63DF9BE-3DC4-429E-8327-0CE6861ED8B3}"/>
                </a:ext>
              </a:extLst>
            </p:cNvPr>
            <p:cNvSpPr txBox="1"/>
            <p:nvPr/>
          </p:nvSpPr>
          <p:spPr>
            <a:xfrm>
              <a:off x="666630" y="5255429"/>
              <a:ext cx="2495479" cy="1719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Review different machine learning models (ML) and learned about SHAP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3D0794C-04CE-4C05-92AA-E067D0FED4C9}"/>
                </a:ext>
              </a:extLst>
            </p:cNvPr>
            <p:cNvSpPr txBox="1"/>
            <p:nvPr/>
          </p:nvSpPr>
          <p:spPr>
            <a:xfrm>
              <a:off x="666630" y="5384167"/>
              <a:ext cx="2495479" cy="3499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Implement some models if possible.</a:t>
              </a: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Begin merging our dashboards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74225F32-BDEC-4F6B-8CD4-A7DB713E8410}"/>
              </a:ext>
            </a:extLst>
          </p:cNvPr>
          <p:cNvSpPr txBox="1"/>
          <p:nvPr/>
        </p:nvSpPr>
        <p:spPr>
          <a:xfrm>
            <a:off x="9446088" y="5124573"/>
            <a:ext cx="2495154" cy="11264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Learned how to deploy a SHAP dashboard on our dashboard</a:t>
            </a: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cs typeface="Arial" pitchFamily="34" charset="0"/>
            </a:endParaRP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Problem solve for the API key</a:t>
            </a: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cs typeface="Arial" pitchFamily="34" charset="0"/>
            </a:endParaRP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Prepare for the presentation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561B293-6E5C-4E57-A74C-0E90B22839A2}"/>
              </a:ext>
            </a:extLst>
          </p:cNvPr>
          <p:cNvSpPr txBox="1"/>
          <p:nvPr/>
        </p:nvSpPr>
        <p:spPr>
          <a:xfrm>
            <a:off x="9446088" y="4678575"/>
            <a:ext cx="2495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Deploy </a:t>
            </a:r>
            <a:r>
              <a:rPr lang="en-US" altLang="ko-KR" sz="1200" b="1" dirty="0" err="1">
                <a:cs typeface="Arial" pitchFamily="34" charset="0"/>
              </a:rPr>
              <a:t>Streamlit</a:t>
            </a:r>
            <a:r>
              <a:rPr lang="en-US" altLang="ko-KR" sz="1200" b="1" dirty="0">
                <a:cs typeface="Arial" pitchFamily="34" charset="0"/>
              </a:rPr>
              <a:t> App</a:t>
            </a:r>
            <a:r>
              <a:rPr lang="ko-KR" altLang="en-US" sz="1200" dirty="0">
                <a:cs typeface="Arial" pitchFamily="34" charset="0"/>
              </a:rPr>
              <a:t>  </a:t>
            </a:r>
          </a:p>
        </p:txBody>
      </p:sp>
      <p:sp>
        <p:nvSpPr>
          <p:cNvPr id="49" name="Rounded Rectangle 1">
            <a:extLst>
              <a:ext uri="{FF2B5EF4-FFF2-40B4-BE49-F238E27FC236}">
                <a16:creationId xmlns:a16="http://schemas.microsoft.com/office/drawing/2014/main" id="{D3EC8C72-05E4-41FE-B66B-A624DBFF32F7}"/>
              </a:ext>
            </a:extLst>
          </p:cNvPr>
          <p:cNvSpPr/>
          <p:nvPr/>
        </p:nvSpPr>
        <p:spPr>
          <a:xfrm>
            <a:off x="949487" y="3869171"/>
            <a:ext cx="10330655" cy="9637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91845F5-7273-4FB6-84EE-27548271E66E}"/>
              </a:ext>
            </a:extLst>
          </p:cNvPr>
          <p:cNvSpPr/>
          <p:nvPr/>
        </p:nvSpPr>
        <p:spPr>
          <a:xfrm flipH="1">
            <a:off x="1476262" y="3787349"/>
            <a:ext cx="261682" cy="2616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00ECED-E350-4171-9D06-3D8EB41A971A}"/>
              </a:ext>
            </a:extLst>
          </p:cNvPr>
          <p:cNvSpPr/>
          <p:nvPr/>
        </p:nvSpPr>
        <p:spPr>
          <a:xfrm flipH="1">
            <a:off x="5940741" y="3780055"/>
            <a:ext cx="261682" cy="261682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EBF594-4724-4A8C-BFDD-65A2076B2054}"/>
              </a:ext>
            </a:extLst>
          </p:cNvPr>
          <p:cNvSpPr/>
          <p:nvPr/>
        </p:nvSpPr>
        <p:spPr>
          <a:xfrm flipH="1">
            <a:off x="10405218" y="3785388"/>
            <a:ext cx="261682" cy="261682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237D33-BAC7-4E18-BAC7-9F3328D97BDC}"/>
              </a:ext>
            </a:extLst>
          </p:cNvPr>
          <p:cNvSpPr/>
          <p:nvPr/>
        </p:nvSpPr>
        <p:spPr>
          <a:xfrm rot="10800000" flipH="1">
            <a:off x="3708502" y="3781186"/>
            <a:ext cx="261682" cy="26168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FD27C05-D1F5-42DD-B301-3E1782B2CD1C}"/>
              </a:ext>
            </a:extLst>
          </p:cNvPr>
          <p:cNvSpPr/>
          <p:nvPr/>
        </p:nvSpPr>
        <p:spPr>
          <a:xfrm rot="10800000" flipH="1">
            <a:off x="8172980" y="3780352"/>
            <a:ext cx="261682" cy="261682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2021F5-2C5A-4DBD-915E-D0648984A59C}"/>
              </a:ext>
            </a:extLst>
          </p:cNvPr>
          <p:cNvGrpSpPr/>
          <p:nvPr/>
        </p:nvGrpSpPr>
        <p:grpSpPr>
          <a:xfrm>
            <a:off x="2988246" y="4483850"/>
            <a:ext cx="1749441" cy="514821"/>
            <a:chOff x="2988635" y="4483987"/>
            <a:chExt cx="1749669" cy="514888"/>
          </a:xfrm>
        </p:grpSpPr>
        <p:sp>
          <p:nvSpPr>
            <p:cNvPr id="58" name="Right Triangle 57">
              <a:extLst>
                <a:ext uri="{FF2B5EF4-FFF2-40B4-BE49-F238E27FC236}">
                  <a16:creationId xmlns:a16="http://schemas.microsoft.com/office/drawing/2014/main" id="{F9489505-AE3D-4CBC-AB39-A089CBC0A4CF}"/>
                </a:ext>
              </a:extLst>
            </p:cNvPr>
            <p:cNvSpPr/>
            <p:nvPr/>
          </p:nvSpPr>
          <p:spPr>
            <a:xfrm rot="14889065" flipH="1" flipV="1">
              <a:off x="3320851" y="4177369"/>
              <a:ext cx="317143" cy="93038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DF8ACE6-009B-4DFE-9772-8A7D50D2635C}"/>
                </a:ext>
              </a:extLst>
            </p:cNvPr>
            <p:cNvSpPr/>
            <p:nvPr/>
          </p:nvSpPr>
          <p:spPr>
            <a:xfrm flipV="1">
              <a:off x="2988635" y="4676915"/>
              <a:ext cx="1749669" cy="3219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12C111-F747-429E-8925-EA6428F3AF14}"/>
              </a:ext>
            </a:extLst>
          </p:cNvPr>
          <p:cNvGrpSpPr/>
          <p:nvPr/>
        </p:nvGrpSpPr>
        <p:grpSpPr>
          <a:xfrm>
            <a:off x="7452726" y="4483850"/>
            <a:ext cx="1749441" cy="514821"/>
            <a:chOff x="7453696" y="4483987"/>
            <a:chExt cx="1749669" cy="514888"/>
          </a:xfrm>
        </p:grpSpPr>
        <p:sp>
          <p:nvSpPr>
            <p:cNvPr id="61" name="Right Triangle 60">
              <a:extLst>
                <a:ext uri="{FF2B5EF4-FFF2-40B4-BE49-F238E27FC236}">
                  <a16:creationId xmlns:a16="http://schemas.microsoft.com/office/drawing/2014/main" id="{81ABE432-9E43-42B2-9BB7-88B67878B982}"/>
                </a:ext>
              </a:extLst>
            </p:cNvPr>
            <p:cNvSpPr/>
            <p:nvPr/>
          </p:nvSpPr>
          <p:spPr>
            <a:xfrm rot="14889065" flipH="1" flipV="1">
              <a:off x="7785912" y="4177369"/>
              <a:ext cx="317143" cy="93038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F5FFF92-6BD9-4A86-A1FC-D2D2CBE13F47}"/>
                </a:ext>
              </a:extLst>
            </p:cNvPr>
            <p:cNvSpPr/>
            <p:nvPr/>
          </p:nvSpPr>
          <p:spPr>
            <a:xfrm flipV="1">
              <a:off x="7453696" y="4676915"/>
              <a:ext cx="1749669" cy="3219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82A599-6840-4F4B-B119-68113BBE2E0D}"/>
              </a:ext>
            </a:extLst>
          </p:cNvPr>
          <p:cNvGrpSpPr/>
          <p:nvPr/>
        </p:nvGrpSpPr>
        <p:grpSpPr>
          <a:xfrm>
            <a:off x="756009" y="2820850"/>
            <a:ext cx="1749441" cy="514820"/>
            <a:chOff x="3455377" y="2102666"/>
            <a:chExt cx="1749669" cy="514887"/>
          </a:xfrm>
        </p:grpSpPr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FE785969-B1CA-4FD2-8007-25E44F7749DB}"/>
                </a:ext>
              </a:extLst>
            </p:cNvPr>
            <p:cNvSpPr/>
            <p:nvPr/>
          </p:nvSpPr>
          <p:spPr>
            <a:xfrm rot="6710935" flipH="1">
              <a:off x="3787593" y="1993792"/>
              <a:ext cx="317143" cy="930380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B9B4B2-BFE9-48E0-8105-F4B1A0D6A64B}"/>
                </a:ext>
              </a:extLst>
            </p:cNvPr>
            <p:cNvSpPr/>
            <p:nvPr/>
          </p:nvSpPr>
          <p:spPr>
            <a:xfrm>
              <a:off x="3455377" y="2102666"/>
              <a:ext cx="1749669" cy="3219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36C5E9-7916-47BA-B64E-0878191A84DA}"/>
              </a:ext>
            </a:extLst>
          </p:cNvPr>
          <p:cNvGrpSpPr/>
          <p:nvPr/>
        </p:nvGrpSpPr>
        <p:grpSpPr>
          <a:xfrm>
            <a:off x="5244110" y="2820850"/>
            <a:ext cx="1749441" cy="514820"/>
            <a:chOff x="3455377" y="2102666"/>
            <a:chExt cx="1749669" cy="514887"/>
          </a:xfrm>
        </p:grpSpPr>
        <p:sp>
          <p:nvSpPr>
            <p:cNvPr id="67" name="Right Triangle 66">
              <a:extLst>
                <a:ext uri="{FF2B5EF4-FFF2-40B4-BE49-F238E27FC236}">
                  <a16:creationId xmlns:a16="http://schemas.microsoft.com/office/drawing/2014/main" id="{7527A999-E73F-4AC2-AF4F-96A5F0049422}"/>
                </a:ext>
              </a:extLst>
            </p:cNvPr>
            <p:cNvSpPr/>
            <p:nvPr/>
          </p:nvSpPr>
          <p:spPr>
            <a:xfrm rot="6710935" flipH="1">
              <a:off x="3787593" y="1993792"/>
              <a:ext cx="317143" cy="93038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57EE1DA-626B-47F2-85B3-FADBA29AF32C}"/>
                </a:ext>
              </a:extLst>
            </p:cNvPr>
            <p:cNvSpPr/>
            <p:nvPr/>
          </p:nvSpPr>
          <p:spPr>
            <a:xfrm>
              <a:off x="3455377" y="2102666"/>
              <a:ext cx="1749669" cy="321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3E52581-F8CD-429F-B9EC-38667183B506}"/>
              </a:ext>
            </a:extLst>
          </p:cNvPr>
          <p:cNvGrpSpPr/>
          <p:nvPr/>
        </p:nvGrpSpPr>
        <p:grpSpPr>
          <a:xfrm>
            <a:off x="9684963" y="2820850"/>
            <a:ext cx="1749441" cy="514820"/>
            <a:chOff x="3455377" y="2102666"/>
            <a:chExt cx="1749669" cy="514887"/>
          </a:xfrm>
        </p:grpSpPr>
        <p:sp>
          <p:nvSpPr>
            <p:cNvPr id="70" name="Right Triangle 69">
              <a:extLst>
                <a:ext uri="{FF2B5EF4-FFF2-40B4-BE49-F238E27FC236}">
                  <a16:creationId xmlns:a16="http://schemas.microsoft.com/office/drawing/2014/main" id="{E98C88C5-51DA-4EA0-95D8-798431CA60B3}"/>
                </a:ext>
              </a:extLst>
            </p:cNvPr>
            <p:cNvSpPr/>
            <p:nvPr/>
          </p:nvSpPr>
          <p:spPr>
            <a:xfrm rot="6710935" flipH="1">
              <a:off x="3787593" y="1993792"/>
              <a:ext cx="317143" cy="93038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60CF1F8-434B-4463-9E09-D429072A1710}"/>
                </a:ext>
              </a:extLst>
            </p:cNvPr>
            <p:cNvSpPr/>
            <p:nvPr/>
          </p:nvSpPr>
          <p:spPr>
            <a:xfrm>
              <a:off x="3455377" y="2102666"/>
              <a:ext cx="1749669" cy="3219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F5275E7-4576-454A-9438-724B541D0784}"/>
              </a:ext>
            </a:extLst>
          </p:cNvPr>
          <p:cNvSpPr txBox="1"/>
          <p:nvPr/>
        </p:nvSpPr>
        <p:spPr>
          <a:xfrm>
            <a:off x="977115" y="281336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1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15A7D85-FB69-4742-8A77-A2DA0BF5E8D9}"/>
              </a:ext>
            </a:extLst>
          </p:cNvPr>
          <p:cNvSpPr txBox="1"/>
          <p:nvPr/>
        </p:nvSpPr>
        <p:spPr>
          <a:xfrm>
            <a:off x="5441594" y="281336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3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1A07107-3FAD-4E5F-B764-E0457ACF50A3}"/>
              </a:ext>
            </a:extLst>
          </p:cNvPr>
          <p:cNvSpPr txBox="1"/>
          <p:nvPr/>
        </p:nvSpPr>
        <p:spPr>
          <a:xfrm>
            <a:off x="9906071" y="281336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5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E74E563-DD21-4374-8CC1-20802CAA198C}"/>
              </a:ext>
            </a:extLst>
          </p:cNvPr>
          <p:cNvSpPr txBox="1"/>
          <p:nvPr/>
        </p:nvSpPr>
        <p:spPr>
          <a:xfrm>
            <a:off x="3209355" y="4671050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2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9B537F-99B2-48BB-B299-FEAB9F3FA866}"/>
              </a:ext>
            </a:extLst>
          </p:cNvPr>
          <p:cNvSpPr txBox="1"/>
          <p:nvPr/>
        </p:nvSpPr>
        <p:spPr>
          <a:xfrm>
            <a:off x="7673833" y="467021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4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DD0916F9-5F59-B771-DC05-ECFCC05C055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and </a:t>
            </a:r>
            <a:r>
              <a:rPr lang="de-DE" dirty="0" err="1"/>
              <a:t>Deploying</a:t>
            </a:r>
            <a:r>
              <a:rPr lang="de-DE" dirty="0"/>
              <a:t> </a:t>
            </a:r>
            <a:r>
              <a:rPr lang="de-DE" dirty="0" err="1"/>
              <a:t>Streamlit</a:t>
            </a:r>
            <a:r>
              <a:rPr lang="de-DE" dirty="0"/>
              <a:t> App</a:t>
            </a:r>
            <a:endParaRPr lang="en-PT" dirty="0"/>
          </a:p>
          <a:p>
            <a:endParaRPr lang="en-PT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C07DBDC-C05D-45AE-5751-3B36D5DF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89C42-FDB8-BB1F-F029-3B1767F1B9F7}"/>
              </a:ext>
            </a:extLst>
          </p:cNvPr>
          <p:cNvSpPr txBox="1"/>
          <p:nvPr/>
        </p:nvSpPr>
        <p:spPr bwMode="gray">
          <a:xfrm>
            <a:off x="4699000" y="1181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EA23BAA7-C907-4D7A-809E-37D2C294D775}"/>
              </a:ext>
            </a:extLst>
          </p:cNvPr>
          <p:cNvSpPr txBox="1">
            <a:spLocks/>
          </p:cNvSpPr>
          <p:nvPr/>
        </p:nvSpPr>
        <p:spPr>
          <a:xfrm>
            <a:off x="981821" y="1595499"/>
            <a:ext cx="10798460" cy="25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T" dirty="0"/>
          </a:p>
        </p:txBody>
      </p:sp>
      <p:pic>
        <p:nvPicPr>
          <p:cNvPr id="22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6F1B6A1B-0483-27B0-4B7F-67E3759B1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1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and </a:t>
            </a:r>
            <a:r>
              <a:rPr lang="de-DE" dirty="0" err="1"/>
              <a:t>Deploying</a:t>
            </a:r>
            <a:r>
              <a:rPr lang="de-DE" dirty="0"/>
              <a:t> </a:t>
            </a:r>
            <a:r>
              <a:rPr lang="de-DE" dirty="0" err="1"/>
              <a:t>Streamlit</a:t>
            </a:r>
            <a:r>
              <a:rPr lang="de-DE" dirty="0"/>
              <a:t> App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4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/>
              <a:t>Dataset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/>
              <a:t>Wisconsin </a:t>
            </a:r>
            <a:r>
              <a:rPr lang="de-DE" sz="2000" dirty="0" err="1"/>
              <a:t>Breast</a:t>
            </a:r>
            <a:r>
              <a:rPr lang="de-DE" sz="2000" dirty="0"/>
              <a:t> Cancer Dataset (also </a:t>
            </a:r>
            <a:r>
              <a:rPr lang="de-DE" sz="2000" dirty="0" err="1"/>
              <a:t>found</a:t>
            </a:r>
            <a:r>
              <a:rPr lang="de-DE" sz="2000" dirty="0"/>
              <a:t> on </a:t>
            </a:r>
            <a:r>
              <a:rPr lang="de-DE" sz="2000" dirty="0" err="1"/>
              <a:t>Kaggle</a:t>
            </a:r>
            <a:r>
              <a:rPr lang="de-DE" sz="2000" dirty="0"/>
              <a:t>)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>
                <a:solidFill>
                  <a:srgbClr val="202124"/>
                </a:solidFill>
                <a:latin typeface="zeitung"/>
              </a:rPr>
              <a:t>consists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of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30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features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or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categories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(10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mean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, 10 Standard Error, and 10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Worst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)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of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measurements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of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en-US" sz="2000" dirty="0">
                <a:solidFill>
                  <a:srgbClr val="202124"/>
                </a:solidFill>
                <a:latin typeface="zeitung"/>
              </a:rPr>
              <a:t>tumor cells (includes both malignant and benign diagnosis):</a:t>
            </a:r>
          </a:p>
          <a:p>
            <a:pPr marL="825750" lvl="2" indent="-285750">
              <a:buFont typeface="Wingdings" panose="020B0604020202020204" pitchFamily="34" charset="0"/>
              <a:buChar char="§"/>
            </a:pPr>
            <a:r>
              <a:rPr lang="en-US" sz="2000" i="0" dirty="0">
                <a:solidFill>
                  <a:srgbClr val="202124"/>
                </a:solidFill>
                <a:effectLst/>
                <a:latin typeface="zeitung"/>
              </a:rPr>
              <a:t>Radius, texture, perimeter, area, smoothness, compactness, concavity, concave points, symmetry, and fractal dimension</a:t>
            </a:r>
            <a:endParaRPr lang="en-GB" sz="2000" i="0" dirty="0">
              <a:solidFill>
                <a:srgbClr val="202124"/>
              </a:solidFill>
              <a:effectLst/>
              <a:latin typeface="zeitung"/>
            </a:endParaRPr>
          </a:p>
          <a:p>
            <a:pPr>
              <a:spcBef>
                <a:spcPts val="300"/>
              </a:spcBef>
            </a:pP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ED8311-ED05-D285-D747-34E071985837}"/>
              </a:ext>
            </a:extLst>
          </p:cNvPr>
          <p:cNvSpPr txBox="1"/>
          <p:nvPr/>
        </p:nvSpPr>
        <p:spPr bwMode="gray">
          <a:xfrm>
            <a:off x="2949262" y="7856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2C61C-0CAE-AD66-B735-36712CB6F72B}"/>
              </a:ext>
            </a:extLst>
          </p:cNvPr>
          <p:cNvSpPr txBox="1"/>
          <p:nvPr/>
        </p:nvSpPr>
        <p:spPr bwMode="gray">
          <a:xfrm>
            <a:off x="4188178" y="812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DBF18-BCE8-8940-F37A-65F0C0A771AA}"/>
              </a:ext>
            </a:extLst>
          </p:cNvPr>
          <p:cNvSpPr txBox="1"/>
          <p:nvPr/>
        </p:nvSpPr>
        <p:spPr bwMode="gray">
          <a:xfrm>
            <a:off x="355600" y="800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E2F08-8CFF-C3EE-2615-71F8CC577D0B}"/>
              </a:ext>
            </a:extLst>
          </p:cNvPr>
          <p:cNvSpPr txBox="1"/>
          <p:nvPr/>
        </p:nvSpPr>
        <p:spPr bwMode="gray">
          <a:xfrm>
            <a:off x="381000" y="7239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</p:spTree>
    <p:extLst>
      <p:ext uri="{BB962C8B-B14F-4D97-AF65-F5344CB8AC3E}">
        <p14:creationId xmlns:p14="http://schemas.microsoft.com/office/powerpoint/2010/main" val="423494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and </a:t>
            </a:r>
            <a:r>
              <a:rPr lang="de-DE" dirty="0" err="1"/>
              <a:t>Deploying</a:t>
            </a:r>
            <a:r>
              <a:rPr lang="de-DE" dirty="0"/>
              <a:t> </a:t>
            </a:r>
            <a:r>
              <a:rPr lang="de-DE" dirty="0" err="1"/>
              <a:t>Streamlit</a:t>
            </a:r>
            <a:r>
              <a:rPr lang="de-DE" dirty="0"/>
              <a:t> App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5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/>
              <a:t>Situation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Breast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2nd </a:t>
            </a:r>
            <a:r>
              <a:rPr lang="de-DE" sz="2000" dirty="0" err="1"/>
              <a:t>leading</a:t>
            </a:r>
            <a:r>
              <a:rPr lang="de-DE" sz="2000" dirty="0"/>
              <a:t> </a:t>
            </a:r>
            <a:r>
              <a:rPr lang="de-DE" sz="2000" dirty="0" err="1"/>
              <a:t>cause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 </a:t>
            </a:r>
            <a:r>
              <a:rPr lang="de-DE" sz="2000" dirty="0" err="1"/>
              <a:t>related</a:t>
            </a:r>
            <a:r>
              <a:rPr lang="de-DE" sz="2000" dirty="0"/>
              <a:t> </a:t>
            </a:r>
            <a:r>
              <a:rPr lang="de-DE" sz="2000" dirty="0" err="1"/>
              <a:t>deaths</a:t>
            </a:r>
            <a:r>
              <a:rPr lang="de-DE" sz="2000" dirty="0"/>
              <a:t> in </a:t>
            </a:r>
            <a:r>
              <a:rPr lang="de-DE" sz="2000" dirty="0" err="1"/>
              <a:t>women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Delayed</a:t>
            </a:r>
            <a:r>
              <a:rPr lang="de-DE" sz="2000" dirty="0"/>
              <a:t> </a:t>
            </a:r>
            <a:r>
              <a:rPr lang="de-DE" sz="2000" dirty="0" err="1"/>
              <a:t>diagnosis</a:t>
            </a:r>
            <a:r>
              <a:rPr lang="de-DE" sz="2000" dirty="0"/>
              <a:t> </a:t>
            </a:r>
            <a:r>
              <a:rPr lang="de-DE" sz="2000" dirty="0" err="1"/>
              <a:t>has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shown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result</a:t>
            </a:r>
            <a:r>
              <a:rPr lang="de-DE" sz="2000" dirty="0"/>
              <a:t> in </a:t>
            </a:r>
            <a:r>
              <a:rPr lang="de-DE" sz="2000" dirty="0" err="1"/>
              <a:t>poor</a:t>
            </a:r>
            <a:r>
              <a:rPr lang="de-DE" sz="2000" dirty="0"/>
              <a:t> </a:t>
            </a:r>
            <a:r>
              <a:rPr lang="de-DE" sz="2000" dirty="0" err="1"/>
              <a:t>prognosis</a:t>
            </a:r>
            <a:r>
              <a:rPr lang="de-DE" sz="2000" dirty="0"/>
              <a:t> and </a:t>
            </a:r>
            <a:r>
              <a:rPr lang="de-DE" sz="2000" dirty="0" err="1"/>
              <a:t>higher</a:t>
            </a:r>
            <a:r>
              <a:rPr lang="de-DE" sz="2000" dirty="0"/>
              <a:t> </a:t>
            </a:r>
            <a:r>
              <a:rPr lang="de-DE" sz="2000" dirty="0" err="1"/>
              <a:t>treatment</a:t>
            </a:r>
            <a:r>
              <a:rPr lang="de-DE" sz="2000" dirty="0"/>
              <a:t> </a:t>
            </a:r>
            <a:r>
              <a:rPr lang="de-DE" sz="2000" dirty="0" err="1"/>
              <a:t>costs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sz="2000" dirty="0"/>
          </a:p>
          <a:p>
            <a:pPr>
              <a:spcBef>
                <a:spcPts val="300"/>
              </a:spcBef>
            </a:pPr>
            <a:r>
              <a:rPr lang="de-DE" sz="2000" b="1" dirty="0"/>
              <a:t>Goal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/>
              <a:t>Train a </a:t>
            </a:r>
            <a:r>
              <a:rPr lang="de-DE" sz="2000" dirty="0" err="1"/>
              <a:t>machine</a:t>
            </a:r>
            <a:r>
              <a:rPr lang="de-DE" sz="2000" dirty="0"/>
              <a:t> </a:t>
            </a:r>
            <a:r>
              <a:rPr lang="de-DE" sz="2000" dirty="0" err="1"/>
              <a:t>learning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identify</a:t>
            </a:r>
            <a:r>
              <a:rPr lang="de-DE" sz="2000" dirty="0"/>
              <a:t> </a:t>
            </a:r>
            <a:r>
              <a:rPr lang="de-DE" sz="2000" dirty="0" err="1"/>
              <a:t>breast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.  </a:t>
            </a: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2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Models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6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/>
              <a:t>Random Forest Classification: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 err="1"/>
              <a:t>grid</a:t>
            </a:r>
            <a:r>
              <a:rPr lang="de-DE" sz="2000" dirty="0"/>
              <a:t> </a:t>
            </a:r>
            <a:r>
              <a:rPr lang="de-DE" sz="2000" dirty="0" err="1"/>
              <a:t>search</a:t>
            </a:r>
            <a:r>
              <a:rPr lang="de-DE" sz="2000" dirty="0"/>
              <a:t> </a:t>
            </a:r>
            <a:r>
              <a:rPr lang="de-DE" sz="2000" dirty="0" err="1"/>
              <a:t>hyperperameter</a:t>
            </a:r>
            <a:r>
              <a:rPr lang="de-DE" sz="2000" dirty="0"/>
              <a:t> </a:t>
            </a:r>
            <a:r>
              <a:rPr lang="de-DE" sz="2000" dirty="0" err="1"/>
              <a:t>optimization</a:t>
            </a:r>
            <a:r>
              <a:rPr lang="de-DE" sz="2000" dirty="0"/>
              <a:t>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 err="1"/>
              <a:t>cross</a:t>
            </a:r>
            <a:r>
              <a:rPr lang="de-DE" sz="2000" dirty="0"/>
              <a:t> </a:t>
            </a:r>
            <a:r>
              <a:rPr lang="de-DE" sz="2000" dirty="0" err="1"/>
              <a:t>validation</a:t>
            </a:r>
            <a:r>
              <a:rPr lang="de-DE" sz="2000" dirty="0"/>
              <a:t>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/>
              <a:t>feature </a:t>
            </a:r>
            <a:r>
              <a:rPr lang="de-DE" sz="2000" dirty="0" err="1"/>
              <a:t>importance</a:t>
            </a:r>
            <a:r>
              <a:rPr lang="de-DE" sz="2000" dirty="0"/>
              <a:t> </a:t>
            </a:r>
            <a:r>
              <a:rPr lang="de-DE" sz="2000" dirty="0" err="1"/>
              <a:t>analysis</a:t>
            </a:r>
            <a:r>
              <a:rPr lang="de-DE" sz="2000" dirty="0"/>
              <a:t>.   </a:t>
            </a:r>
          </a:p>
          <a:p>
            <a:pPr marL="0" lvl="1" indent="0">
              <a:buNone/>
            </a:pPr>
            <a:endParaRPr lang="de-DE" sz="2000" b="1" dirty="0"/>
          </a:p>
          <a:p>
            <a:pPr marL="0" lvl="1" indent="0">
              <a:buNone/>
            </a:pPr>
            <a:r>
              <a:rPr lang="de-DE" sz="2000" b="1" dirty="0" err="1"/>
              <a:t>Logistic</a:t>
            </a:r>
            <a:r>
              <a:rPr lang="de-DE" sz="2000" b="1" dirty="0"/>
              <a:t> Regression: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/>
              <a:t>feature </a:t>
            </a:r>
            <a:r>
              <a:rPr lang="de-DE" sz="2000" dirty="0" err="1"/>
              <a:t>importance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SHAP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 err="1"/>
              <a:t>used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predictions</a:t>
            </a:r>
            <a:endParaRPr lang="de-DE" sz="2000" dirty="0"/>
          </a:p>
          <a:p>
            <a:pPr marL="0" lvl="1" indent="0">
              <a:buNone/>
            </a:pPr>
            <a:endParaRPr lang="de-DE" sz="2000" b="1" dirty="0"/>
          </a:p>
          <a:p>
            <a:pPr marL="0" lvl="1" indent="0">
              <a:buNone/>
            </a:pPr>
            <a:r>
              <a:rPr lang="de-DE" sz="2000" b="1" dirty="0" err="1"/>
              <a:t>Interesting</a:t>
            </a:r>
            <a:r>
              <a:rPr lang="de-DE" sz="2000" b="1" dirty="0"/>
              <a:t>:</a:t>
            </a:r>
          </a:p>
          <a:p>
            <a:pPr marL="285750" lvl="1" indent="-285750">
              <a:buFont typeface="Wingdings" panose="020B0604020202020204" pitchFamily="34" charset="0"/>
              <a:buChar char="§"/>
            </a:pPr>
            <a:r>
              <a:rPr lang="de-DE" sz="2000" dirty="0"/>
              <a:t>Both </a:t>
            </a:r>
            <a:r>
              <a:rPr lang="de-DE" sz="2000" dirty="0" err="1"/>
              <a:t>models</a:t>
            </a:r>
            <a:r>
              <a:rPr lang="de-DE" sz="2000" dirty="0"/>
              <a:t> </a:t>
            </a:r>
            <a:r>
              <a:rPr lang="de-DE" sz="2000" dirty="0" err="1"/>
              <a:t>had</a:t>
            </a:r>
            <a:r>
              <a:rPr lang="de-DE" sz="2000" dirty="0"/>
              <a:t> different </a:t>
            </a:r>
            <a:r>
              <a:rPr lang="de-DE" sz="2000" dirty="0" err="1"/>
              <a:t>approaches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models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was evident </a:t>
            </a:r>
            <a:r>
              <a:rPr lang="de-DE" sz="2000" dirty="0" err="1"/>
              <a:t>through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different feature </a:t>
            </a:r>
            <a:r>
              <a:rPr lang="de-DE" sz="2000" dirty="0" err="1"/>
              <a:t>importance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. </a:t>
            </a:r>
          </a:p>
          <a:p>
            <a:pPr>
              <a:spcBef>
                <a:spcPts val="300"/>
              </a:spcBef>
            </a:pP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67E5F8-8FF6-8F90-F161-6E118BAC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93" y="1054100"/>
            <a:ext cx="7094220" cy="506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4DCAC9-CFF2-8A45-1F06-B2C5D743DE27}"/>
              </a:ext>
            </a:extLst>
          </p:cNvPr>
          <p:cNvSpPr txBox="1"/>
          <p:nvPr/>
        </p:nvSpPr>
        <p:spPr bwMode="gray">
          <a:xfrm>
            <a:off x="7200900" y="1268020"/>
            <a:ext cx="3302000" cy="553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PT" b="1" dirty="0"/>
              <a:t>ROC of all Models Trained</a:t>
            </a:r>
          </a:p>
        </p:txBody>
      </p:sp>
    </p:spTree>
    <p:extLst>
      <p:ext uri="{BB962C8B-B14F-4D97-AF65-F5344CB8AC3E}">
        <p14:creationId xmlns:p14="http://schemas.microsoft.com/office/powerpoint/2010/main" val="20609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Curve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7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 err="1"/>
              <a:t>What</a:t>
            </a:r>
            <a:r>
              <a:rPr lang="de-DE" sz="2000" b="1" dirty="0"/>
              <a:t> was </a:t>
            </a:r>
            <a:r>
              <a:rPr lang="de-DE" sz="2000" b="1" dirty="0" err="1"/>
              <a:t>difficult</a:t>
            </a:r>
            <a:r>
              <a:rPr lang="de-DE" sz="2000" b="1" dirty="0"/>
              <a:t>?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/>
              <a:t>Training </a:t>
            </a:r>
            <a:r>
              <a:rPr lang="de-DE" sz="2000" dirty="0" err="1"/>
              <a:t>the</a:t>
            </a:r>
            <a:r>
              <a:rPr lang="de-DE" sz="2000" dirty="0"/>
              <a:t> AI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properly</a:t>
            </a:r>
            <a:r>
              <a:rPr lang="de-DE" sz="2000" dirty="0"/>
              <a:t> </a:t>
            </a:r>
            <a:r>
              <a:rPr lang="de-DE" sz="2000" dirty="0" err="1"/>
              <a:t>respond</a:t>
            </a:r>
            <a:r>
              <a:rPr lang="de-DE" sz="2000" dirty="0"/>
              <a:t> 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Congratulations</a:t>
            </a:r>
            <a:r>
              <a:rPr lang="de-DE" sz="2000" dirty="0"/>
              <a:t>!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!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/>
              <a:t>AI </a:t>
            </a:r>
            <a:r>
              <a:rPr lang="de-DE" sz="2000" dirty="0" err="1"/>
              <a:t>responding</a:t>
            </a:r>
            <a:r>
              <a:rPr lang="de-DE" sz="2000" dirty="0"/>
              <a:t> </a:t>
            </a:r>
            <a:r>
              <a:rPr lang="de-DE" sz="2000" dirty="0" err="1"/>
              <a:t>they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not a </a:t>
            </a:r>
            <a:r>
              <a:rPr lang="de-DE" sz="2000" dirty="0" err="1"/>
              <a:t>doctor</a:t>
            </a:r>
            <a:r>
              <a:rPr lang="de-DE" sz="2000" dirty="0"/>
              <a:t> and </a:t>
            </a:r>
            <a:r>
              <a:rPr lang="de-DE" sz="2000" dirty="0" err="1"/>
              <a:t>therefore</a:t>
            </a:r>
            <a:r>
              <a:rPr lang="de-DE" sz="2000" dirty="0"/>
              <a:t> </a:t>
            </a:r>
            <a:r>
              <a:rPr lang="de-DE" sz="2000" dirty="0" err="1"/>
              <a:t>can‘t</a:t>
            </a:r>
            <a:r>
              <a:rPr lang="de-DE" sz="2000" dirty="0"/>
              <a:t> </a:t>
            </a:r>
            <a:r>
              <a:rPr lang="de-DE" sz="2000" dirty="0" err="1"/>
              <a:t>provide</a:t>
            </a:r>
            <a:r>
              <a:rPr lang="de-DE" sz="2000" dirty="0"/>
              <a:t> </a:t>
            </a:r>
            <a:r>
              <a:rPr lang="de-DE" sz="2000" dirty="0" err="1"/>
              <a:t>details</a:t>
            </a:r>
            <a:r>
              <a:rPr lang="de-DE" sz="2000" dirty="0"/>
              <a:t>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Configuring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Streamlit</a:t>
            </a:r>
            <a:r>
              <a:rPr lang="de-DE" sz="2000" dirty="0"/>
              <a:t> </a:t>
            </a:r>
            <a:r>
              <a:rPr lang="de-DE" sz="2000" dirty="0" err="1"/>
              <a:t>app</a:t>
            </a:r>
            <a:r>
              <a:rPr lang="de-DE" sz="2000" dirty="0"/>
              <a:t>,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</a:t>
            </a:r>
            <a:r>
              <a:rPr lang="de-DE" sz="2000" dirty="0" err="1"/>
              <a:t>improvements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made</a:t>
            </a:r>
            <a:r>
              <a:rPr lang="de-DE" sz="2000" dirty="0"/>
              <a:t> and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found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a </a:t>
            </a:r>
            <a:r>
              <a:rPr lang="de-DE" sz="2000" dirty="0" err="1"/>
              <a:t>bit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restrictive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fine</a:t>
            </a:r>
            <a:r>
              <a:rPr lang="de-DE" sz="2000" dirty="0"/>
              <a:t> </a:t>
            </a:r>
            <a:r>
              <a:rPr lang="de-DE" sz="2000" dirty="0" err="1"/>
              <a:t>tuning</a:t>
            </a:r>
            <a:r>
              <a:rPr lang="de-DE" sz="2000" dirty="0"/>
              <a:t>.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Including</a:t>
            </a:r>
            <a:r>
              <a:rPr lang="de-DE" sz="2000" dirty="0"/>
              <a:t> a SHAP </a:t>
            </a:r>
            <a:r>
              <a:rPr lang="de-DE" sz="2000" dirty="0" err="1"/>
              <a:t>dashboard</a:t>
            </a:r>
            <a:r>
              <a:rPr lang="de-DE" sz="2000" dirty="0"/>
              <a:t> on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Streamlit</a:t>
            </a:r>
            <a:r>
              <a:rPr lang="de-DE" sz="2000" dirty="0"/>
              <a:t> </a:t>
            </a:r>
            <a:r>
              <a:rPr lang="de-DE" sz="2000" dirty="0" err="1"/>
              <a:t>dashboard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sz="2000" dirty="0"/>
          </a:p>
          <a:p>
            <a:pPr>
              <a:spcBef>
                <a:spcPts val="300"/>
              </a:spcBef>
            </a:pPr>
            <a:endParaRPr lang="de-DE" sz="2000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4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Closure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8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 err="1"/>
              <a:t>Conclusion</a:t>
            </a:r>
            <a:r>
              <a:rPr lang="de-DE" sz="2000" b="1" dirty="0"/>
              <a:t> </a:t>
            </a:r>
          </a:p>
          <a:p>
            <a:pPr>
              <a:spcBef>
                <a:spcPts val="300"/>
              </a:spcBef>
            </a:pPr>
            <a:endParaRPr lang="de-DE" sz="2000" b="1" dirty="0"/>
          </a:p>
          <a:p>
            <a:pPr>
              <a:spcBef>
                <a:spcPts val="300"/>
              </a:spcBef>
            </a:pPr>
            <a:r>
              <a:rPr lang="de-DE" sz="2000" dirty="0" err="1"/>
              <a:t>Machine</a:t>
            </a:r>
            <a:r>
              <a:rPr lang="de-DE" sz="2000" dirty="0"/>
              <a:t> Learning </a:t>
            </a:r>
            <a:r>
              <a:rPr lang="de-DE" sz="2000" dirty="0" err="1"/>
              <a:t>can</a:t>
            </a:r>
            <a:r>
              <a:rPr lang="de-DE" sz="2000" dirty="0"/>
              <a:t>: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improve</a:t>
            </a:r>
            <a:r>
              <a:rPr lang="de-DE" sz="2000" dirty="0"/>
              <a:t> </a:t>
            </a:r>
            <a:r>
              <a:rPr lang="de-DE" sz="2000" dirty="0" err="1"/>
              <a:t>diagnosis</a:t>
            </a:r>
            <a:r>
              <a:rPr lang="de-DE" sz="2000" dirty="0"/>
              <a:t> time.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decrase</a:t>
            </a:r>
            <a:r>
              <a:rPr lang="de-DE" sz="2000" dirty="0"/>
              <a:t> human </a:t>
            </a:r>
            <a:r>
              <a:rPr lang="de-DE" sz="2000" dirty="0" err="1"/>
              <a:t>error</a:t>
            </a:r>
            <a:r>
              <a:rPr lang="de-DE" sz="2000" dirty="0"/>
              <a:t> in </a:t>
            </a:r>
            <a:r>
              <a:rPr lang="de-DE" sz="2000" dirty="0" err="1"/>
              <a:t>analysis</a:t>
            </a:r>
            <a:r>
              <a:rPr lang="de-DE" sz="2000" dirty="0"/>
              <a:t>. 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improve</a:t>
            </a:r>
            <a:r>
              <a:rPr lang="de-DE" sz="2000" dirty="0"/>
              <a:t> </a:t>
            </a:r>
            <a:r>
              <a:rPr lang="de-DE" sz="2000" dirty="0" err="1"/>
              <a:t>lives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early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 </a:t>
            </a:r>
            <a:r>
              <a:rPr lang="de-DE" sz="2000" dirty="0" err="1"/>
              <a:t>detection</a:t>
            </a:r>
            <a:r>
              <a:rPr lang="de-DE" sz="2000" dirty="0"/>
              <a:t> </a:t>
            </a:r>
            <a:r>
              <a:rPr lang="de-DE" sz="2000" dirty="0" err="1"/>
              <a:t>means</a:t>
            </a:r>
            <a:r>
              <a:rPr lang="de-DE" sz="2000" dirty="0"/>
              <a:t>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survival</a:t>
            </a:r>
            <a:r>
              <a:rPr lang="de-DE" sz="2000" dirty="0"/>
              <a:t> </a:t>
            </a:r>
            <a:r>
              <a:rPr lang="de-DE" sz="2000" dirty="0" err="1"/>
              <a:t>rates</a:t>
            </a:r>
            <a:r>
              <a:rPr lang="de-DE" sz="2000" dirty="0"/>
              <a:t>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decrease</a:t>
            </a:r>
            <a:r>
              <a:rPr lang="de-DE" sz="2000" dirty="0"/>
              <a:t> </a:t>
            </a:r>
            <a:r>
              <a:rPr lang="de-DE" sz="2000" dirty="0" err="1"/>
              <a:t>medical</a:t>
            </a:r>
            <a:r>
              <a:rPr lang="de-DE" sz="2000" dirty="0"/>
              <a:t> </a:t>
            </a:r>
            <a:r>
              <a:rPr lang="de-DE" sz="2000" dirty="0" err="1"/>
              <a:t>costs</a:t>
            </a:r>
            <a:r>
              <a:rPr lang="de-DE" sz="2000" dirty="0"/>
              <a:t> (</a:t>
            </a:r>
            <a:r>
              <a:rPr lang="de-DE" sz="2000" dirty="0" err="1"/>
              <a:t>less</a:t>
            </a:r>
            <a:r>
              <a:rPr lang="de-DE" sz="2000" dirty="0"/>
              <a:t> time </a:t>
            </a:r>
            <a:r>
              <a:rPr lang="de-DE" sz="2000" dirty="0" err="1"/>
              <a:t>required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diagnose</a:t>
            </a:r>
            <a:r>
              <a:rPr lang="de-DE" sz="2000" dirty="0"/>
              <a:t> and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treatment</a:t>
            </a:r>
            <a:r>
              <a:rPr lang="de-DE" sz="2000" dirty="0"/>
              <a:t> </a:t>
            </a:r>
            <a:r>
              <a:rPr lang="de-DE" sz="2000" dirty="0" err="1"/>
              <a:t>costs</a:t>
            </a:r>
            <a:r>
              <a:rPr lang="de-DE" sz="2000" dirty="0"/>
              <a:t>).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endParaRPr lang="de-DE" sz="2000" dirty="0"/>
          </a:p>
          <a:p>
            <a:pPr>
              <a:spcBef>
                <a:spcPts val="300"/>
              </a:spcBef>
            </a:pPr>
            <a:endParaRPr lang="de-DE" sz="2000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5A7FB668-6C76-5636-6884-06CF62D9E21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PT" dirty="0"/>
              <a:t>Our app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C8CDB4F-47D4-D5A2-D8B3-79B90520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9</a:t>
            </a:fld>
            <a:endParaRPr lang="en-US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145503C-AC35-5BED-8F87-CDDEF4034F71}"/>
              </a:ext>
            </a:extLst>
          </p:cNvPr>
          <p:cNvSpPr txBox="1"/>
          <p:nvPr/>
        </p:nvSpPr>
        <p:spPr bwMode="gray">
          <a:xfrm>
            <a:off x="1424068" y="4637940"/>
            <a:ext cx="934227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9600" dirty="0"/>
          </a:p>
          <a:p>
            <a:pPr algn="ctr"/>
            <a:r>
              <a:rPr lang="de-DE" sz="2400" dirty="0">
                <a:ea typeface="+mn-lt"/>
                <a:cs typeface="+mn-lt"/>
                <a:hlinkClick r:id="rId3"/>
              </a:rPr>
              <a:t>https://bayerchallengedlife.streamlit.app/</a:t>
            </a:r>
            <a:endParaRPr lang="de-DE" sz="2400" dirty="0"/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F974E57-5181-E1D7-F811-BC5FE952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3" y="1911627"/>
            <a:ext cx="3100689" cy="3078541"/>
          </a:xfrm>
          <a:prstGeom prst="rect">
            <a:avLst/>
          </a:prstGeom>
        </p:spPr>
      </p:pic>
      <p:pic>
        <p:nvPicPr>
          <p:cNvPr id="13" name="Picture 12" descr="A pink and white card with black text&#10;&#10;Description automatically generated">
            <a:extLst>
              <a:ext uri="{FF2B5EF4-FFF2-40B4-BE49-F238E27FC236}">
                <a16:creationId xmlns:a16="http://schemas.microsoft.com/office/drawing/2014/main" id="{64C30270-7693-A1C4-D0BD-28F2A8914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381" y="1868707"/>
            <a:ext cx="6347780" cy="3089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6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IBAQEBAQEBAQEBAQEBAQIAAAAAAAAAAwAAAAMAAAAA/////wQAJwwAAAAAAAAAAAAAIAD///////////////8AAAD///////////////8DAAAAAwD///////8DAAAAAwD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7ft0bFNFyRHkxzGmdPAE+EFAAAAAAADAAAAAwADAAAAAQADAAQA////////BAAAAAMAEAALXfxcEC3FzkSjKcuav/m3MgUAAAABAAMAAAAAAAMAAAACAAMAAAAAAP///////wMAAAAAAP///////w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DAP///////wMAAgEDAAAAAwD///////8lAAZMaW5rZWRTaGFwZVByZXNlbnRhdGlvblNldHRpbmdzRGF0YV8wBQAAAAE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Lft0bFNFyRHkxzGmdPAE+EDRGF0YQAbAAAABExpbmtlZFNoYXBlRGF0YQAFAAAAAAACTmFtZQAZAAAATGlua2VkU2hhcGVzRGF0YVByb3BlcnR5ABBWZXJzaW9uAAAAAAAJTGFzdFdyaXRlAJx10d97AQAAAAEA/////50AnQAAAAVfaWQAEAAAAARd/FwQLcXORKMpy5q/+bcyA0RhdGEAKgAAAAhQcmVzZW50YXRpb25TY2FubmVkRm9yTGlua2VkU2hhcGVzAAEAAk5hbWUAJAAAAExpbmtlZFNoYXBlUHJlc2VudGF0aW9uU2V0dGluZ3NEYXRhABBWZXJzaW9uAAAAAAAJTGFzdFdyaXRlAFZ20d97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Bayer_16-9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custClrLst>
    <a:custClr name="Raspberry">
      <a:srgbClr val="D30F4B"/>
    </a:custClr>
    <a:custClr name="Fuschia">
      <a:srgbClr val="FF3162"/>
    </a:custClr>
    <a:custClr name="DarkPurple">
      <a:srgbClr val="443247"/>
    </a:custClr>
    <a:custClr name="MidPurple">
      <a:srgbClr val="624963"/>
    </a:custClr>
    <a:custClr name="DarkBlue">
      <a:srgbClr val="10384F"/>
    </a:custClr>
    <a:custClr name="MidBlue">
      <a:srgbClr val="00617F"/>
    </a:custClr>
    <a:custClr name="Blue">
      <a:srgbClr val="0091DF"/>
    </a:custClr>
    <a:custClr name="BrightBlue">
      <a:srgbClr val="00BCFF"/>
    </a:custClr>
    <a:custClr name="DarkGreen">
      <a:srgbClr val="004422"/>
    </a:custClr>
    <a:custClr name="MidGreen">
      <a:srgbClr val="2B6636"/>
    </a:custClr>
    <a:custClr name="Green">
      <a:srgbClr val="66B512"/>
    </a:custClr>
    <a:custClr name="BrightGreen">
      <a:srgbClr val="89D329"/>
    </a:custClr>
    <a:custClr name="TrafficLightRed">
      <a:srgbClr val="CC0000"/>
    </a:custClr>
    <a:custClr name="TrafficLightYellow">
      <a:srgbClr val="FFCC00"/>
    </a:custClr>
    <a:custClr name="TrafficLightGreen">
      <a:srgbClr val="66B512"/>
    </a:custClr>
  </a:custClrLst>
</a:theme>
</file>

<file path=ppt/theme/theme2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Bayer_16-9</Template>
  <TotalTime>1492</TotalTime>
  <Words>572</Words>
  <Application>Microsoft Macintosh PowerPoint</Application>
  <PresentationFormat>Custom</PresentationFormat>
  <Paragraphs>119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Wingdings</vt:lpstr>
      <vt:lpstr>zeitung</vt:lpstr>
      <vt:lpstr>Bayer_16-9</vt:lpstr>
      <vt:lpstr>Project D: TEAM LIFE  Breast Cancer Data visualised in an App</vt:lpstr>
      <vt:lpstr>Project D: Team Life</vt:lpstr>
      <vt:lpstr>Project D: Team Life</vt:lpstr>
      <vt:lpstr>Project D: Team Life</vt:lpstr>
      <vt:lpstr>Project D: Team Life</vt:lpstr>
      <vt:lpstr>Project D: Team Life</vt:lpstr>
      <vt:lpstr>Project D: Team Life</vt:lpstr>
      <vt:lpstr>Project D: Team Life</vt:lpstr>
      <vt:lpstr>Project D: Team Life</vt:lpstr>
      <vt:lpstr>PowerPoint Presentation</vt:lpstr>
      <vt:lpstr>Project D: Team Life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Verbal Identity</dc:title>
  <dc:creator>Günter Tophoven</dc:creator>
  <cp:lastModifiedBy>Zachary Bolon</cp:lastModifiedBy>
  <cp:revision>209</cp:revision>
  <cp:lastPrinted>2017-10-23T10:44:12Z</cp:lastPrinted>
  <dcterms:created xsi:type="dcterms:W3CDTF">2021-09-13T13:47:57Z</dcterms:created>
  <dcterms:modified xsi:type="dcterms:W3CDTF">2023-08-24T12:02:23Z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LabelPos">
    <vt:lpwstr>836;514;810;514;854;514</vt:lpwstr>
  </property>
  <property fmtid="{D5CDD505-2E9C-101B-9397-08002B2CF9AE}" pid="3" name="MSIP_Label_2c76c141-ac86-40e5-abf2-c6f60e474cee_Enabled">
    <vt:lpwstr>True</vt:lpwstr>
  </property>
  <property fmtid="{D5CDD505-2E9C-101B-9397-08002B2CF9AE}" pid="4" name="MSIP_Label_2c76c141-ac86-40e5-abf2-c6f60e474cee_SiteId">
    <vt:lpwstr>fcb2b37b-5da0-466b-9b83-0014b67a7c78</vt:lpwstr>
  </property>
  <property fmtid="{D5CDD505-2E9C-101B-9397-08002B2CF9AE}" pid="5" name="MSIP_Label_2c76c141-ac86-40e5-abf2-c6f60e474cee_Owner">
    <vt:lpwstr>bernhard.grupp@bayer.com</vt:lpwstr>
  </property>
  <property fmtid="{D5CDD505-2E9C-101B-9397-08002B2CF9AE}" pid="6" name="MSIP_Label_2c76c141-ac86-40e5-abf2-c6f60e474cee_SetDate">
    <vt:lpwstr>2021-09-13T15:48:00.7540166Z</vt:lpwstr>
  </property>
  <property fmtid="{D5CDD505-2E9C-101B-9397-08002B2CF9AE}" pid="7" name="MSIP_Label_2c76c141-ac86-40e5-abf2-c6f60e474cee_Name">
    <vt:lpwstr>RESTRICTED</vt:lpwstr>
  </property>
  <property fmtid="{D5CDD505-2E9C-101B-9397-08002B2CF9AE}" pid="8" name="MSIP_Label_2c76c141-ac86-40e5-abf2-c6f60e474cee_Application">
    <vt:lpwstr>Microsoft Azure Information Protection</vt:lpwstr>
  </property>
  <property fmtid="{D5CDD505-2E9C-101B-9397-08002B2CF9AE}" pid="9" name="MSIP_Label_2c76c141-ac86-40e5-abf2-c6f60e474cee_Extended_MSFT_Method">
    <vt:lpwstr>Automatic</vt:lpwstr>
  </property>
  <property fmtid="{D5CDD505-2E9C-101B-9397-08002B2CF9AE}" pid="10" name="Sensitivity">
    <vt:lpwstr>RESTRICTED</vt:lpwstr>
  </property>
</Properties>
</file>